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0"/>
  </p:notesMasterIdLst>
  <p:sldIdLst>
    <p:sldId id="256" r:id="rId2"/>
    <p:sldId id="323" r:id="rId3"/>
    <p:sldId id="257" r:id="rId4"/>
    <p:sldId id="258" r:id="rId5"/>
    <p:sldId id="261" r:id="rId6"/>
    <p:sldId id="264" r:id="rId7"/>
    <p:sldId id="265" r:id="rId8"/>
    <p:sldId id="267" r:id="rId9"/>
    <p:sldId id="269" r:id="rId10"/>
    <p:sldId id="270" r:id="rId11"/>
    <p:sldId id="273" r:id="rId12"/>
    <p:sldId id="274" r:id="rId13"/>
    <p:sldId id="275" r:id="rId14"/>
    <p:sldId id="277" r:id="rId15"/>
    <p:sldId id="279" r:id="rId16"/>
    <p:sldId id="280" r:id="rId17"/>
    <p:sldId id="281" r:id="rId18"/>
    <p:sldId id="282"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4" r:id="rId59"/>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5" d="100"/>
          <a:sy n="75" d="100"/>
        </p:scale>
        <p:origin x="2958" y="54"/>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Google Shape;11;gf076e78123_0_4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 name="Google Shape;12;gf076e7812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b25a7df0d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cb25a7d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b25a7df0d_0_14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b25a7df0d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b25a7df0d_0_14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b25a7df0d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b25a7df0d_0_30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b25a7df0d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b25a7df0d_0_30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cb25a7df0d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b25a7df0d_0_22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b25a7df0d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b25a7df0d_0_33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cb25a7df0d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b25a7df0d_0_15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b25a7df0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25563ed9a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25563ed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gcb25a7df0d_0_6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 name="Google Shape;20;gcb25a7df0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cb25a7df0d_0_11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cb25a7df0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cb25a7df0d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cb25a7df0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b25a7df0d_0_8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b25a7df0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b25a7df0d_0_3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b25a7df0d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b25a7df0d_0_9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b25a7df0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b25a7df0d_0_35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b25a7df0d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b25a7df0d_0_36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b25a7df0d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3522539" y="9288905"/>
            <a:ext cx="466500" cy="7695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14325">
              <a:lnSpc>
                <a:spcPct val="130000"/>
              </a:lnSpc>
              <a:spcBef>
                <a:spcPts val="2000"/>
              </a:spcBef>
              <a:spcAft>
                <a:spcPts val="0"/>
              </a:spcAft>
              <a:buClr>
                <a:schemeClr val="dk2"/>
              </a:buClr>
              <a:buSzPts val="1350"/>
              <a:buChar char="●"/>
              <a:defRPr sz="1350">
                <a:solidFill>
                  <a:schemeClr val="dk2"/>
                </a:solidFill>
              </a:defRPr>
            </a:lvl1pPr>
            <a:lvl2pPr marL="914400" lvl="1" indent="-314325">
              <a:lnSpc>
                <a:spcPct val="130000"/>
              </a:lnSpc>
              <a:spcBef>
                <a:spcPts val="2000"/>
              </a:spcBef>
              <a:spcAft>
                <a:spcPts val="0"/>
              </a:spcAft>
              <a:buClr>
                <a:schemeClr val="dk2"/>
              </a:buClr>
              <a:buSzPts val="1350"/>
              <a:buChar char="○"/>
              <a:defRPr sz="1350">
                <a:solidFill>
                  <a:schemeClr val="dk2"/>
                </a:solidFill>
              </a:defRPr>
            </a:lvl2pPr>
            <a:lvl3pPr marL="1371600" lvl="2" indent="-314325">
              <a:lnSpc>
                <a:spcPct val="130000"/>
              </a:lnSpc>
              <a:spcBef>
                <a:spcPts val="2000"/>
              </a:spcBef>
              <a:spcAft>
                <a:spcPts val="0"/>
              </a:spcAft>
              <a:buClr>
                <a:schemeClr val="dk2"/>
              </a:buClr>
              <a:buSzPts val="1350"/>
              <a:buChar char="■"/>
              <a:defRPr sz="1350">
                <a:solidFill>
                  <a:schemeClr val="dk2"/>
                </a:solidFill>
              </a:defRPr>
            </a:lvl3pPr>
            <a:lvl4pPr marL="1828800" lvl="3" indent="-314325">
              <a:lnSpc>
                <a:spcPct val="130000"/>
              </a:lnSpc>
              <a:spcBef>
                <a:spcPts val="2000"/>
              </a:spcBef>
              <a:spcAft>
                <a:spcPts val="0"/>
              </a:spcAft>
              <a:buClr>
                <a:schemeClr val="dk2"/>
              </a:buClr>
              <a:buSzPts val="1350"/>
              <a:buChar char="●"/>
              <a:defRPr sz="1350">
                <a:solidFill>
                  <a:schemeClr val="dk2"/>
                </a:solidFill>
              </a:defRPr>
            </a:lvl4pPr>
            <a:lvl5pPr marL="2286000" lvl="4" indent="-314325">
              <a:lnSpc>
                <a:spcPct val="130000"/>
              </a:lnSpc>
              <a:spcBef>
                <a:spcPts val="2000"/>
              </a:spcBef>
              <a:spcAft>
                <a:spcPts val="0"/>
              </a:spcAft>
              <a:buClr>
                <a:schemeClr val="dk2"/>
              </a:buClr>
              <a:buSzPts val="1350"/>
              <a:buChar char="○"/>
              <a:defRPr sz="1350">
                <a:solidFill>
                  <a:schemeClr val="dk2"/>
                </a:solidFill>
              </a:defRPr>
            </a:lvl5pPr>
            <a:lvl6pPr marL="2743200" lvl="5" indent="-314325">
              <a:lnSpc>
                <a:spcPct val="130000"/>
              </a:lnSpc>
              <a:spcBef>
                <a:spcPts val="2000"/>
              </a:spcBef>
              <a:spcAft>
                <a:spcPts val="0"/>
              </a:spcAft>
              <a:buClr>
                <a:schemeClr val="dk2"/>
              </a:buClr>
              <a:buSzPts val="1350"/>
              <a:buChar char="■"/>
              <a:defRPr sz="1350">
                <a:solidFill>
                  <a:schemeClr val="dk2"/>
                </a:solidFill>
              </a:defRPr>
            </a:lvl6pPr>
            <a:lvl7pPr marL="3200400" lvl="6" indent="-314325">
              <a:lnSpc>
                <a:spcPct val="130000"/>
              </a:lnSpc>
              <a:spcBef>
                <a:spcPts val="2000"/>
              </a:spcBef>
              <a:spcAft>
                <a:spcPts val="0"/>
              </a:spcAft>
              <a:buClr>
                <a:schemeClr val="dk2"/>
              </a:buClr>
              <a:buSzPts val="1350"/>
              <a:buChar char="●"/>
              <a:defRPr sz="1350">
                <a:solidFill>
                  <a:schemeClr val="dk2"/>
                </a:solidFill>
              </a:defRPr>
            </a:lvl7pPr>
            <a:lvl8pPr marL="3657600" lvl="7" indent="-314325">
              <a:lnSpc>
                <a:spcPct val="130000"/>
              </a:lnSpc>
              <a:spcBef>
                <a:spcPts val="2000"/>
              </a:spcBef>
              <a:spcAft>
                <a:spcPts val="0"/>
              </a:spcAft>
              <a:buClr>
                <a:schemeClr val="dk2"/>
              </a:buClr>
              <a:buSzPts val="1350"/>
              <a:buChar char="○"/>
              <a:defRPr sz="1350">
                <a:solidFill>
                  <a:schemeClr val="dk2"/>
                </a:solidFill>
              </a:defRPr>
            </a:lvl8pPr>
            <a:lvl9pPr marL="4114800" lvl="8" indent="-314325">
              <a:lnSpc>
                <a:spcPct val="130000"/>
              </a:lnSpc>
              <a:spcBef>
                <a:spcPts val="2000"/>
              </a:spcBef>
              <a:spcAft>
                <a:spcPts val="0"/>
              </a:spcAft>
              <a:buClr>
                <a:schemeClr val="dk2"/>
              </a:buClr>
              <a:buSzPts val="1350"/>
              <a:buChar char="■"/>
              <a:defRPr sz="1350">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tubebuddy.com/powerartis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ysteme.io/?sa=sa00310668707837dd0e9a1e930b7abadaeeae30f0"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ewaysmoney.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activecampaign.com/?_r=S961HH81"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eachable.sjv.io/BXkeA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ewaysmoney.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artner.canva.com/MXjVv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hyperlink" Target="https://partner.canva.com/MXjVvn"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partner.canva.com/MXjVv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ewaysmoney.com/" TargetMode="External"/><Relationship Id="rId4" Type="http://schemas.openxmlformats.org/officeDocument/2006/relationships/hyperlink" Target="https://partner.canva.com/MXjVv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invideo.sjv.io/Ygk4mK" TargetMode="External"/><Relationship Id="rId2" Type="http://schemas.openxmlformats.org/officeDocument/2006/relationships/hyperlink" Target="https://partner.canva.com/MXjVvn"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invideo.sjv.io/Ygk4mK" TargetMode="External"/><Relationship Id="rId2" Type="http://schemas.openxmlformats.org/officeDocument/2006/relationships/hyperlink" Target="https://partner.canva.com/MXjVvn" TargetMode="External"/><Relationship Id="rId1" Type="http://schemas.openxmlformats.org/officeDocument/2006/relationships/slideLayout" Target="../slideLayouts/slideLayout1.xml"/><Relationship Id="rId4" Type="http://schemas.openxmlformats.org/officeDocument/2006/relationships/hyperlink" Target="https://ewaysmoney.com/"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invideo.sjv.io/Ygk4mK"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invideo.sjv.io/Ygk4mK"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waysmoney.com/" TargetMode="External"/><Relationship Id="rId2" Type="http://schemas.openxmlformats.org/officeDocument/2006/relationships/hyperlink" Target="https://invideo.sjv.io/Ygk4mK"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invideo.sjv.io/Ygk4mK"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invideo.sjv.io/Ygk4mK"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ewaysmoney.com/" TargetMode="External"/><Relationship Id="rId2" Type="http://schemas.openxmlformats.org/officeDocument/2006/relationships/hyperlink" Target="https://invideo.sjv.io/Ygk4mK"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ewaysmoney.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motioninvest.com/?wpam_id=9301" TargetMode="External"/><Relationship Id="rId2" Type="http://schemas.openxmlformats.org/officeDocument/2006/relationships/hyperlink" Target="https://sedo.com/?language=e&amp;campaignId=328443"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tubebuddy.com/powerartist"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www.tubebuddy.com/powerartist"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ewaysmoney.com/" TargetMode="External"/><Relationship Id="rId2" Type="http://schemas.openxmlformats.org/officeDocument/2006/relationships/hyperlink" Target="https://www.tubebuddy.com/powerartist"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1.envato.market/Aoaago"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waysmoney.com/" TargetMode="External"/><Relationship Id="rId2" Type="http://schemas.openxmlformats.org/officeDocument/2006/relationships/hyperlink" Target="https://1.envato.market/Aoaago"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www.fiverr.com/s2/8325b96551"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waysmoney.com/" TargetMode="External"/><Relationship Id="rId2" Type="http://schemas.openxmlformats.org/officeDocument/2006/relationships/hyperlink" Target="http://www.fiverr.com/s2/8325b96551"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fiverr.com/s2/8325b96551"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ewaysmoney.com/"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getresponse.com/?a=aJFMhgkV7n"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www.aweber.com/easy-email.htm?id=532220"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woodpecker.co/pp/powerartist"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www.bluehost.com/track/powerartist/"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ewaysmoney.com/" TargetMode="External"/><Relationship Id="rId2" Type="http://schemas.openxmlformats.org/officeDocument/2006/relationships/hyperlink" Target="https://www.bluehost.com/track/powerartist/"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s://www.hostg.xyz/aff_c?offer_id=6&amp;aff_id=102527"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partners.hostgator.com/4eK7zZ"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paybis.com/?ref=1035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ewaysmoney.com/"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store.litespeedtech.com/store/aff.php?aff=1757"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ewaysmoney.com/" TargetMode="External"/><Relationship Id="rId2" Type="http://schemas.openxmlformats.org/officeDocument/2006/relationships/hyperlink" Target="https://www.livechat.com/?a=eQXq_jLng&amp;utm_source=PP"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bluehost.com/track/powerartist" TargetMode="External"/><Relationship Id="rId2" Type="http://schemas.openxmlformats.org/officeDocument/2006/relationships/hyperlink" Target="https://namecheap.pxf.io/jWjQDP"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www.vultr.com/?ref=9060823"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themepunch.pxf.io/doqeAK"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prettylinks.com/?aff=powerartist"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www.optimizepress.com/?fpr=powerartist32"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ewaysmoney.com/" TargetMode="External"/><Relationship Id="rId2" Type="http://schemas.openxmlformats.org/officeDocument/2006/relationships/hyperlink" Target="https://1.envato.market/yRxVXN"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try.leadpages.com/lu9829v33e1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livechat.com/?a=eQXq_jLng&amp;utm_source=P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ewaysmoney.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oosend.grsm.io/wm1u4l8x29ez"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etresponse.com/?a=aJFMhgkV7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
        <p:cNvGrpSpPr/>
        <p:nvPr/>
      </p:nvGrpSpPr>
      <p:grpSpPr>
        <a:xfrm>
          <a:off x="0" y="0"/>
          <a:ext cx="0" cy="0"/>
          <a:chOff x="0" y="0"/>
          <a:chExt cx="0" cy="0"/>
        </a:xfrm>
      </p:grpSpPr>
      <p:sp>
        <p:nvSpPr>
          <p:cNvPr id="14" name="Google Shape;14;p3"/>
          <p:cNvSpPr/>
          <p:nvPr/>
        </p:nvSpPr>
        <p:spPr>
          <a:xfrm>
            <a:off x="0" y="6750"/>
            <a:ext cx="7772400" cy="100449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5" name="Google Shape;15;p3"/>
          <p:cNvPicPr preferRelativeResize="0"/>
          <p:nvPr/>
        </p:nvPicPr>
        <p:blipFill>
          <a:blip r:embed="rId3"/>
          <a:srcRect l="4257" r="4257"/>
          <a:stretch/>
        </p:blipFill>
        <p:spPr>
          <a:xfrm>
            <a:off x="0" y="0"/>
            <a:ext cx="7772401" cy="8495651"/>
          </a:xfrm>
          <a:prstGeom prst="rect">
            <a:avLst/>
          </a:prstGeom>
          <a:noFill/>
          <a:ln>
            <a:noFill/>
          </a:ln>
        </p:spPr>
      </p:pic>
      <p:sp>
        <p:nvSpPr>
          <p:cNvPr id="16" name="Google Shape;16;p3"/>
          <p:cNvSpPr txBox="1"/>
          <p:nvPr/>
        </p:nvSpPr>
        <p:spPr>
          <a:xfrm>
            <a:off x="1255850" y="8184901"/>
            <a:ext cx="5540100" cy="1477328"/>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US" sz="2400" dirty="0">
                <a:solidFill>
                  <a:srgbClr val="FFFFFF"/>
                </a:solidFill>
              </a:rPr>
              <a:t>                    </a:t>
            </a:r>
            <a:r>
              <a:rPr lang="en-US" sz="2400" dirty="0">
                <a:solidFill>
                  <a:srgbClr val="FFFFFF"/>
                </a:solidFill>
                <a:latin typeface="Bahnschrift" panose="020B0502040204020203" pitchFamily="34" charset="0"/>
              </a:rPr>
              <a:t>ENCLUDED</a:t>
            </a:r>
          </a:p>
          <a:p>
            <a:pPr marL="0" lvl="0" indent="0" algn="l" rtl="0">
              <a:lnSpc>
                <a:spcPct val="80000"/>
              </a:lnSpc>
              <a:spcBef>
                <a:spcPts val="0"/>
              </a:spcBef>
              <a:spcAft>
                <a:spcPts val="0"/>
              </a:spcAft>
              <a:buNone/>
            </a:pPr>
            <a:r>
              <a:rPr lang="en-US" sz="2400" dirty="0">
                <a:solidFill>
                  <a:srgbClr val="FFFFFF"/>
                </a:solidFill>
              </a:rPr>
              <a:t>         </a:t>
            </a:r>
            <a:r>
              <a:rPr lang="en-US" sz="2400" dirty="0">
                <a:solidFill>
                  <a:srgbClr val="FFFFFF"/>
                </a:solidFill>
                <a:latin typeface="Bahnschrift" panose="020B0502040204020203" pitchFamily="34" charset="0"/>
              </a:rPr>
              <a:t>Best Websites for Hosting</a:t>
            </a:r>
          </a:p>
          <a:p>
            <a:pPr marL="0" lvl="0" indent="0" algn="l" rtl="0">
              <a:lnSpc>
                <a:spcPct val="80000"/>
              </a:lnSpc>
              <a:spcBef>
                <a:spcPts val="0"/>
              </a:spcBef>
              <a:spcAft>
                <a:spcPts val="0"/>
              </a:spcAft>
              <a:buNone/>
            </a:pPr>
            <a:r>
              <a:rPr lang="en-US" sz="2400" dirty="0">
                <a:solidFill>
                  <a:srgbClr val="FFFFFF"/>
                </a:solidFill>
                <a:latin typeface="Bahnschrift" panose="020B0502040204020203" pitchFamily="34" charset="0"/>
              </a:rPr>
              <a:t>     Top Recurring Affiliate Programs</a:t>
            </a:r>
          </a:p>
          <a:p>
            <a:pPr marL="0" lvl="0" indent="0" algn="l" rtl="0">
              <a:lnSpc>
                <a:spcPct val="80000"/>
              </a:lnSpc>
              <a:spcBef>
                <a:spcPts val="0"/>
              </a:spcBef>
              <a:spcAft>
                <a:spcPts val="0"/>
              </a:spcAft>
              <a:buNone/>
            </a:pPr>
            <a:r>
              <a:rPr lang="en-US" sz="2400" dirty="0">
                <a:solidFill>
                  <a:srgbClr val="FFFFFF"/>
                </a:solidFill>
                <a:latin typeface="Bahnschrift" panose="020B0502040204020203" pitchFamily="34" charset="0"/>
              </a:rPr>
              <a:t>       Best Email Marketing Services</a:t>
            </a:r>
          </a:p>
          <a:p>
            <a:pPr marL="0" lvl="0" indent="0" algn="l" rtl="0">
              <a:lnSpc>
                <a:spcPct val="80000"/>
              </a:lnSpc>
              <a:spcBef>
                <a:spcPts val="0"/>
              </a:spcBef>
              <a:spcAft>
                <a:spcPts val="0"/>
              </a:spcAft>
              <a:buNone/>
            </a:pPr>
            <a:r>
              <a:rPr lang="en-US" sz="2400" dirty="0">
                <a:solidFill>
                  <a:srgbClr val="FFFFFF"/>
                </a:solidFill>
                <a:latin typeface="Bahnschrift" panose="020B0502040204020203" pitchFamily="34" charset="0"/>
              </a:rPr>
              <a:t>    Top WordPress Tools and Plugins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5"/>
        <p:cNvGrpSpPr/>
        <p:nvPr/>
      </p:nvGrpSpPr>
      <p:grpSpPr>
        <a:xfrm>
          <a:off x="0" y="0"/>
          <a:ext cx="0" cy="0"/>
          <a:chOff x="0" y="0"/>
          <a:chExt cx="0" cy="0"/>
        </a:xfrm>
      </p:grpSpPr>
      <p:pic>
        <p:nvPicPr>
          <p:cNvPr id="106" name="Google Shape;106;p17"/>
          <p:cNvPicPr preferRelativeResize="0"/>
          <p:nvPr/>
        </p:nvPicPr>
        <p:blipFill rotWithShape="1">
          <a:blip r:embed="rId3">
            <a:alphaModFix/>
          </a:blip>
          <a:srcRect l="41911" r="6587"/>
          <a:stretch/>
        </p:blipFill>
        <p:spPr>
          <a:xfrm>
            <a:off x="0" y="325"/>
            <a:ext cx="7772401" cy="10058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317500" y="1768918"/>
            <a:ext cx="7454900" cy="675467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2000" b="0" i="0" dirty="0">
                <a:solidFill>
                  <a:srgbClr val="4A4A4A"/>
                </a:solidFill>
                <a:effectLst/>
                <a:latin typeface="Arial Black" panose="020B0A04020102020204" pitchFamily="34" charset="0"/>
              </a:rPr>
              <a:t>If you’re a YouTuber and create content about the platform,</a:t>
            </a:r>
            <a:br>
              <a:rPr lang="en-US" sz="2000" dirty="0"/>
            </a:br>
            <a:r>
              <a:rPr lang="en-US" sz="2000" b="0" i="0" dirty="0">
                <a:solidFill>
                  <a:srgbClr val="4A4A4A"/>
                </a:solidFill>
                <a:effectLst/>
                <a:latin typeface="Arial Black" panose="020B0A04020102020204" pitchFamily="34" charset="0"/>
              </a:rPr>
              <a:t>so you want to tell your audience about the </a:t>
            </a:r>
            <a:r>
              <a:rPr lang="en-US" sz="2000" b="1" i="0" dirty="0">
                <a:solidFill>
                  <a:srgbClr val="4A4A4A"/>
                </a:solidFill>
                <a:effectLst/>
                <a:latin typeface="Arial Black" panose="020B0A04020102020204" pitchFamily="34" charset="0"/>
                <a:hlinkClick r:id="rId3"/>
              </a:rPr>
              <a:t>Tubebuddy.com</a:t>
            </a:r>
            <a:br>
              <a:rPr lang="en-US" sz="2000" dirty="0"/>
            </a:br>
            <a:r>
              <a:rPr lang="en-US" sz="2000" b="1" i="0" dirty="0">
                <a:solidFill>
                  <a:srgbClr val="4A4A4A"/>
                </a:solidFill>
                <a:effectLst/>
                <a:latin typeface="Arial Black" panose="020B0A04020102020204" pitchFamily="34" charset="0"/>
              </a:rPr>
              <a:t>Why? It’s a terrific tool made for content creators</a:t>
            </a:r>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who want to hit big on YouTube.</a:t>
            </a:r>
          </a:p>
          <a:p>
            <a:pPr marL="0" lvl="0" indent="0" algn="l" rtl="0">
              <a:lnSpc>
                <a:spcPct val="130000"/>
              </a:lnSpc>
              <a:spcBef>
                <a:spcPts val="2000"/>
              </a:spcBef>
              <a:spcAft>
                <a:spcPts val="0"/>
              </a:spcAft>
              <a:buNone/>
            </a:pPr>
            <a:r>
              <a:rPr lang="en-US" sz="2400" b="1" i="0" dirty="0">
                <a:solidFill>
                  <a:srgbClr val="4A4A4A"/>
                </a:solidFill>
                <a:effectLst/>
                <a:latin typeface="Arial Black" panose="020B0A04020102020204" pitchFamily="34" charset="0"/>
                <a:hlinkClick r:id="rId3"/>
              </a:rPr>
              <a:t>Tubebuddy.com</a:t>
            </a:r>
            <a:r>
              <a:rPr lang="en-US" sz="2400" b="0" i="0" dirty="0">
                <a:solidFill>
                  <a:srgbClr val="4A4A4A"/>
                </a:solidFill>
                <a:effectLst/>
                <a:latin typeface="Arial Black" panose="020B0A04020102020204" pitchFamily="34" charset="0"/>
              </a:rPr>
              <a:t> affiliate program is quite generous and</a:t>
            </a:r>
            <a:br>
              <a:rPr lang="en-US" sz="2400" dirty="0"/>
            </a:br>
            <a:r>
              <a:rPr lang="en-US" sz="2400" b="0" i="0" dirty="0">
                <a:solidFill>
                  <a:srgbClr val="4A4A4A"/>
                </a:solidFill>
                <a:effectLst/>
                <a:latin typeface="Arial Black" panose="020B0A04020102020204" pitchFamily="34" charset="0"/>
              </a:rPr>
              <a:t>offers up to 50% recurring commissions for sales.</a:t>
            </a:r>
            <a:br>
              <a:rPr lang="en-US" sz="2400" dirty="0"/>
            </a:br>
            <a:r>
              <a:rPr lang="en-US" sz="2400" b="1" i="0" dirty="0">
                <a:solidFill>
                  <a:srgbClr val="4A4A4A"/>
                </a:solidFill>
                <a:effectLst/>
                <a:latin typeface="Arial Black" panose="020B0A04020102020204" pitchFamily="34" charset="0"/>
              </a:rPr>
              <a:t>And at the time of writing this post, they also offer</a:t>
            </a:r>
            <a:br>
              <a:rPr lang="en-US" sz="2400" b="1" i="0" dirty="0">
                <a:solidFill>
                  <a:srgbClr val="4A4A4A"/>
                </a:solidFill>
                <a:effectLst/>
                <a:latin typeface="Arial Black" panose="020B0A04020102020204" pitchFamily="34" charset="0"/>
              </a:rPr>
            </a:br>
            <a:r>
              <a:rPr lang="en-US" sz="2400" b="1" i="0" dirty="0">
                <a:solidFill>
                  <a:srgbClr val="4A4A4A"/>
                </a:solidFill>
                <a:effectLst/>
                <a:latin typeface="Arial Black" panose="020B0A04020102020204" pitchFamily="34" charset="0"/>
              </a:rPr>
              <a:t>Star and Legend plans for free with terms and conditions.</a:t>
            </a:r>
            <a:endParaRPr sz="2400" dirty="0"/>
          </a:p>
        </p:txBody>
      </p:sp>
      <p:sp>
        <p:nvSpPr>
          <p:cNvPr id="2" name="TextBox 1">
            <a:extLst>
              <a:ext uri="{FF2B5EF4-FFF2-40B4-BE49-F238E27FC236}">
                <a16:creationId xmlns:a16="http://schemas.microsoft.com/office/drawing/2014/main" id="{6D04ECDF-BB36-40E7-AB72-406EDAF75B1A}"/>
              </a:ext>
            </a:extLst>
          </p:cNvPr>
          <p:cNvSpPr txBox="1"/>
          <p:nvPr/>
        </p:nvSpPr>
        <p:spPr>
          <a:xfrm>
            <a:off x="1981200" y="584200"/>
            <a:ext cx="3746500" cy="1569660"/>
          </a:xfrm>
          <a:prstGeom prst="rect">
            <a:avLst/>
          </a:prstGeom>
          <a:noFill/>
        </p:spPr>
        <p:txBody>
          <a:bodyPr wrap="square" rtlCol="0">
            <a:spAutoFit/>
          </a:bodyPr>
          <a:lstStyle/>
          <a:p>
            <a:pPr algn="l"/>
            <a:r>
              <a:rPr lang="en-US" sz="3200" b="1" i="0">
                <a:solidFill>
                  <a:srgbClr val="4A4A4A"/>
                </a:solidFill>
                <a:effectLst/>
                <a:latin typeface="Arial Black" panose="020B0A04020102020204" pitchFamily="34" charset="0"/>
                <a:hlinkClick r:id="rId3"/>
              </a:rPr>
              <a:t>Tubebuddy.com</a:t>
            </a:r>
            <a:endParaRPr lang="en-US" sz="3200" b="1" i="0">
              <a:solidFill>
                <a:srgbClr val="4A4A4A"/>
              </a:solidFill>
              <a:effectLst/>
              <a:latin typeface="Arial Black" panose="020B0A04020102020204" pitchFamily="34" charset="0"/>
            </a:endParaRPr>
          </a:p>
          <a:p>
            <a:br>
              <a:rPr lang="en-US" sz="3200"/>
            </a:br>
            <a:endParaRPr lang="el-GR"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p:nvPr/>
        </p:nvSpPr>
        <p:spPr>
          <a:xfrm>
            <a:off x="203200" y="2175948"/>
            <a:ext cx="7366000" cy="6627455"/>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2000" b="1" i="0" dirty="0">
                <a:solidFill>
                  <a:srgbClr val="4A4A4A"/>
                </a:solidFill>
                <a:effectLst/>
                <a:latin typeface="Arial Black" panose="020B0A04020102020204" pitchFamily="34" charset="0"/>
                <a:hlinkClick r:id="rId3"/>
              </a:rPr>
              <a:t>Systeme.io</a:t>
            </a:r>
            <a:r>
              <a:rPr lang="en-US" sz="2000" b="1" i="0" dirty="0">
                <a:solidFill>
                  <a:srgbClr val="4A4A4A"/>
                </a:solidFill>
                <a:effectLst/>
                <a:latin typeface="Arial Black" panose="020B0A04020102020204" pitchFamily="34" charset="0"/>
              </a:rPr>
              <a:t> is an all-in-one marketing automation tool for any kind of business.</a:t>
            </a:r>
            <a:br>
              <a:rPr lang="en-US" sz="2000" dirty="0"/>
            </a:br>
            <a:r>
              <a:rPr lang="en-US" sz="2000" b="0" i="0" dirty="0">
                <a:solidFill>
                  <a:srgbClr val="4A4A4A"/>
                </a:solidFill>
                <a:effectLst/>
                <a:latin typeface="Arial Black" panose="020B0A04020102020204" pitchFamily="34" charset="0"/>
              </a:rPr>
              <a:t>Start promoting this awesome product if you’re into digital marketing like me.</a:t>
            </a:r>
            <a:br>
              <a:rPr lang="en-US" sz="2000" dirty="0"/>
            </a:br>
            <a:r>
              <a:rPr lang="en-US" sz="2000" b="0" i="0" dirty="0">
                <a:solidFill>
                  <a:srgbClr val="4A4A4A"/>
                </a:solidFill>
                <a:effectLst/>
                <a:latin typeface="Arial Black" panose="020B0A04020102020204" pitchFamily="34" charset="0"/>
              </a:rPr>
              <a:t>Why? </a:t>
            </a:r>
            <a:r>
              <a:rPr lang="en-US" sz="2000" b="1" i="0" dirty="0">
                <a:solidFill>
                  <a:srgbClr val="4A4A4A"/>
                </a:solidFill>
                <a:effectLst/>
                <a:latin typeface="Arial Black" panose="020B0A04020102020204" pitchFamily="34" charset="0"/>
              </a:rPr>
              <a:t>It’s because you’ll never regret promoting it.</a:t>
            </a:r>
            <a:br>
              <a:rPr lang="en-US" sz="2000" dirty="0"/>
            </a:br>
            <a:r>
              <a:rPr lang="en-US" sz="2000" b="0" i="0" dirty="0">
                <a:solidFill>
                  <a:srgbClr val="4A4A4A"/>
                </a:solidFill>
                <a:effectLst/>
                <a:latin typeface="Arial Black" panose="020B0A04020102020204" pitchFamily="34" charset="0"/>
              </a:rPr>
              <a:t>And the customers you’ll refer to </a:t>
            </a:r>
            <a:r>
              <a:rPr lang="en-US" sz="2000" b="0" i="0" dirty="0">
                <a:effectLst/>
                <a:latin typeface="Arial Black" panose="020B0A04020102020204" pitchFamily="34" charset="0"/>
                <a:hlinkClick r:id="rId3"/>
              </a:rPr>
              <a:t>Systeme.io</a:t>
            </a:r>
            <a:r>
              <a:rPr lang="en-US" sz="2000" b="0" i="0" dirty="0">
                <a:solidFill>
                  <a:srgbClr val="4A4A4A"/>
                </a:solidFill>
                <a:effectLst/>
                <a:latin typeface="Arial Black" panose="020B0A04020102020204" pitchFamily="34" charset="0"/>
              </a:rPr>
              <a:t> will be so thankful to you.</a:t>
            </a:r>
          </a:p>
          <a:p>
            <a:pPr marL="0" lvl="0" indent="0" algn="l" rtl="0">
              <a:lnSpc>
                <a:spcPct val="130000"/>
              </a:lnSpc>
              <a:spcBef>
                <a:spcPts val="2000"/>
              </a:spcBef>
              <a:spcAft>
                <a:spcPts val="0"/>
              </a:spcAft>
              <a:buNone/>
            </a:pPr>
            <a:r>
              <a:rPr lang="en-US" sz="2000" b="0" i="0" dirty="0">
                <a:solidFill>
                  <a:srgbClr val="4A4A4A"/>
                </a:solidFill>
                <a:effectLst/>
                <a:latin typeface="Arial Black" panose="020B0A04020102020204" pitchFamily="34" charset="0"/>
              </a:rPr>
              <a:t>No one on the internet but </a:t>
            </a:r>
            <a:r>
              <a:rPr lang="en-US" sz="2000" b="0" i="0" dirty="0">
                <a:effectLst/>
                <a:latin typeface="Arial Black" panose="020B0A04020102020204" pitchFamily="34" charset="0"/>
                <a:hlinkClick r:id="rId3"/>
              </a:rPr>
              <a:t>Systeme.io</a:t>
            </a:r>
            <a:r>
              <a:rPr lang="en-US" sz="2000" b="0" i="0" dirty="0">
                <a:solidFill>
                  <a:srgbClr val="4A4A4A"/>
                </a:solidFill>
                <a:effectLst/>
                <a:latin typeface="Arial Black" panose="020B0A04020102020204" pitchFamily="34" charset="0"/>
              </a:rPr>
              <a:t> offers free sales funnels and other tools</a:t>
            </a:r>
            <a:br>
              <a:rPr lang="en-US" sz="2000" dirty="0"/>
            </a:br>
            <a:r>
              <a:rPr lang="en-US" sz="2000" b="0" i="0" dirty="0">
                <a:solidFill>
                  <a:srgbClr val="4A4A4A"/>
                </a:solidFill>
                <a:effectLst/>
                <a:latin typeface="Arial Black" panose="020B0A04020102020204" pitchFamily="34" charset="0"/>
              </a:rPr>
              <a:t>hosted on a custom domain.</a:t>
            </a:r>
            <a:br>
              <a:rPr lang="en-US" sz="2000" dirty="0"/>
            </a:br>
            <a:r>
              <a:rPr lang="en-US" sz="2000" b="0" i="0" dirty="0">
                <a:solidFill>
                  <a:srgbClr val="4A4A4A"/>
                </a:solidFill>
                <a:effectLst/>
                <a:latin typeface="Arial Black" panose="020B0A04020102020204" pitchFamily="34" charset="0"/>
              </a:rPr>
              <a:t>With its affiliate program, you can earn up to 40% lifetime commissions.</a:t>
            </a:r>
          </a:p>
          <a:p>
            <a:pPr marL="0" lvl="0" indent="0" algn="l" rtl="0">
              <a:lnSpc>
                <a:spcPct val="130000"/>
              </a:lnSpc>
              <a:spcBef>
                <a:spcPts val="2000"/>
              </a:spcBef>
              <a:spcAft>
                <a:spcPts val="0"/>
              </a:spcAft>
              <a:buNone/>
            </a:pPr>
            <a:endParaRPr lang="en-US" sz="2000" dirty="0">
              <a:solidFill>
                <a:srgbClr val="4A4A4A"/>
              </a:solidFill>
              <a:latin typeface="Arial Black" panose="020B0A04020102020204" pitchFamily="34" charset="0"/>
            </a:endParaRPr>
          </a:p>
          <a:p>
            <a:pPr marL="0" lvl="0" indent="0" algn="l" rtl="0">
              <a:lnSpc>
                <a:spcPct val="130000"/>
              </a:lnSpc>
              <a:spcBef>
                <a:spcPts val="2000"/>
              </a:spcBef>
              <a:spcAft>
                <a:spcPts val="0"/>
              </a:spcAft>
              <a:buNone/>
            </a:pPr>
            <a:r>
              <a:rPr lang="en-US" sz="2000" b="1" i="0" dirty="0">
                <a:solidFill>
                  <a:srgbClr val="4A4A4A"/>
                </a:solidFill>
                <a:effectLst/>
                <a:latin typeface="Arial Black" panose="020B0A04020102020204" pitchFamily="34" charset="0"/>
              </a:rPr>
              <a:t>For more articles please visit &gt;&gt;&gt; </a:t>
            </a:r>
            <a:r>
              <a:rPr lang="en-US" sz="2000" b="1" i="0" dirty="0" err="1">
                <a:solidFill>
                  <a:srgbClr val="4A4A4A"/>
                </a:solidFill>
                <a:effectLst/>
                <a:latin typeface="Arial Black" panose="020B0A04020102020204" pitchFamily="34" charset="0"/>
                <a:hlinkClick r:id="rId4"/>
              </a:rPr>
              <a:t>EwaysMoney</a:t>
            </a:r>
            <a:endParaRPr sz="2000" dirty="0"/>
          </a:p>
        </p:txBody>
      </p:sp>
      <p:sp>
        <p:nvSpPr>
          <p:cNvPr id="133" name="Google Shape;133;p21"/>
          <p:cNvSpPr txBox="1"/>
          <p:nvPr/>
        </p:nvSpPr>
        <p:spPr>
          <a:xfrm>
            <a:off x="2205083" y="1019935"/>
            <a:ext cx="3362234"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i="0" dirty="0">
                <a:solidFill>
                  <a:srgbClr val="4A4A4A"/>
                </a:solidFill>
                <a:effectLst/>
                <a:latin typeface="Arial Black" panose="020B0A04020102020204" pitchFamily="34" charset="0"/>
                <a:hlinkClick r:id="rId3"/>
              </a:rPr>
              <a:t>Systeme.io</a:t>
            </a:r>
            <a:endParaRPr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2"/>
          <p:cNvPicPr preferRelativeResize="0"/>
          <p:nvPr/>
        </p:nvPicPr>
        <p:blipFill rotWithShape="1">
          <a:blip r:embed="rId3">
            <a:alphaModFix/>
          </a:blip>
          <a:srcRect l="3446"/>
          <a:stretch/>
        </p:blipFill>
        <p:spPr>
          <a:xfrm>
            <a:off x="0" y="0"/>
            <a:ext cx="7772396" cy="10058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p:nvPr/>
        </p:nvSpPr>
        <p:spPr>
          <a:xfrm>
            <a:off x="298450" y="1892836"/>
            <a:ext cx="7378700" cy="7571303"/>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2000" b="1" i="0" dirty="0">
                <a:solidFill>
                  <a:srgbClr val="4A4A4A"/>
                </a:solidFill>
                <a:effectLst/>
                <a:latin typeface="Arial Black" panose="020B0A04020102020204" pitchFamily="34" charset="0"/>
                <a:hlinkClick r:id="rId3"/>
              </a:rPr>
              <a:t>ActiveCampaign.com</a:t>
            </a:r>
            <a:r>
              <a:rPr lang="en-US" sz="2000" b="1" i="0" dirty="0">
                <a:solidFill>
                  <a:srgbClr val="4A4A4A"/>
                </a:solidFill>
                <a:effectLst/>
                <a:latin typeface="Arial Black" panose="020B0A04020102020204" pitchFamily="34" charset="0"/>
              </a:rPr>
              <a:t> offers the best email marketing service in the industry.</a:t>
            </a:r>
            <a:br>
              <a:rPr lang="en-US" sz="2000" dirty="0"/>
            </a:br>
            <a:r>
              <a:rPr lang="en-US" sz="2000" b="0" i="0" dirty="0">
                <a:solidFill>
                  <a:srgbClr val="4A4A4A"/>
                </a:solidFill>
                <a:effectLst/>
                <a:latin typeface="Arial Black" panose="020B0A04020102020204" pitchFamily="34" charset="0"/>
              </a:rPr>
              <a:t>So go for it confidently if you’re into the email marketing niche.</a:t>
            </a:r>
          </a:p>
          <a:p>
            <a:pPr marL="0" lvl="0" indent="0" algn="l" rtl="0">
              <a:lnSpc>
                <a:spcPct val="130000"/>
              </a:lnSpc>
              <a:spcBef>
                <a:spcPts val="2000"/>
              </a:spcBef>
              <a:spcAft>
                <a:spcPts val="0"/>
              </a:spcAft>
              <a:buNone/>
            </a:pPr>
            <a:r>
              <a:rPr lang="en-US" sz="2000" b="0" i="0" dirty="0">
                <a:solidFill>
                  <a:srgbClr val="4A4A4A"/>
                </a:solidFill>
                <a:effectLst/>
                <a:latin typeface="Arial Black" panose="020B0A04020102020204" pitchFamily="34" charset="0"/>
              </a:rPr>
              <a:t>You can also promote their affiliate program and make recurring commissions from it.</a:t>
            </a:r>
          </a:p>
          <a:p>
            <a:pPr algn="l"/>
            <a:r>
              <a:rPr lang="en-US" sz="2000" b="1" i="0" dirty="0">
                <a:solidFill>
                  <a:srgbClr val="4A4A4A"/>
                </a:solidFill>
                <a:effectLst/>
                <a:latin typeface="Arial Black" panose="020B0A04020102020204" pitchFamily="34" charset="0"/>
              </a:rPr>
              <a:t>The #1 Automation Platform ,One-on-one training, free migration, and more.</a:t>
            </a:r>
          </a:p>
          <a:p>
            <a:pPr algn="l"/>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hlinkClick r:id="rId3"/>
              </a:rPr>
              <a:t>Activecampaign.com</a:t>
            </a:r>
            <a:r>
              <a:rPr lang="en-US" sz="2000" b="0" i="0" dirty="0">
                <a:solidFill>
                  <a:srgbClr val="4A4A4A"/>
                </a:solidFill>
                <a:effectLst/>
                <a:latin typeface="Arial Black" panose="020B0A04020102020204" pitchFamily="34" charset="0"/>
              </a:rPr>
              <a:t> it doesn’t stop at email marketing</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They constantly refining your product.</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Adding new features and Working to help your business grow.</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The </a:t>
            </a:r>
            <a:r>
              <a:rPr lang="en-US" sz="2000" b="1" i="0" dirty="0">
                <a:solidFill>
                  <a:srgbClr val="4A4A4A"/>
                </a:solidFill>
                <a:effectLst/>
                <a:latin typeface="Arial Black" panose="020B0A04020102020204" pitchFamily="34" charset="0"/>
                <a:hlinkClick r:id="rId3"/>
              </a:rPr>
              <a:t>Activecampaign.com</a:t>
            </a:r>
            <a:r>
              <a:rPr lang="en-US" sz="2000" b="0" i="0" dirty="0">
                <a:solidFill>
                  <a:srgbClr val="4A4A4A"/>
                </a:solidFill>
                <a:effectLst/>
                <a:latin typeface="Arial Black" panose="020B0A04020102020204" pitchFamily="34" charset="0"/>
              </a:rPr>
              <a:t> pays a lifetime commission from 20 to 30 percent</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for all new customer referrals until canceled. Isn’t it awesome?</a:t>
            </a:r>
          </a:p>
          <a:p>
            <a:pPr marL="0" lvl="0" indent="0" algn="l" rtl="0">
              <a:lnSpc>
                <a:spcPct val="130000"/>
              </a:lnSpc>
              <a:spcBef>
                <a:spcPts val="2000"/>
              </a:spcBef>
              <a:spcAft>
                <a:spcPts val="0"/>
              </a:spcAft>
              <a:buNone/>
            </a:pPr>
            <a:endParaRPr sz="2000" dirty="0"/>
          </a:p>
        </p:txBody>
      </p:sp>
      <p:sp>
        <p:nvSpPr>
          <p:cNvPr id="2" name="TextBox 1">
            <a:extLst>
              <a:ext uri="{FF2B5EF4-FFF2-40B4-BE49-F238E27FC236}">
                <a16:creationId xmlns:a16="http://schemas.microsoft.com/office/drawing/2014/main" id="{A2690DAD-F276-4248-BC35-3A97261E3673}"/>
              </a:ext>
            </a:extLst>
          </p:cNvPr>
          <p:cNvSpPr txBox="1"/>
          <p:nvPr/>
        </p:nvSpPr>
        <p:spPr>
          <a:xfrm>
            <a:off x="889000" y="594261"/>
            <a:ext cx="5715000" cy="646331"/>
          </a:xfrm>
          <a:prstGeom prst="rect">
            <a:avLst/>
          </a:prstGeom>
          <a:noFill/>
        </p:spPr>
        <p:txBody>
          <a:bodyPr wrap="square" rtlCol="0">
            <a:spAutoFit/>
          </a:bodyPr>
          <a:lstStyle/>
          <a:p>
            <a:r>
              <a:rPr lang="en-US" sz="3600" b="1" i="0" dirty="0">
                <a:solidFill>
                  <a:srgbClr val="4A4A4A"/>
                </a:solidFill>
                <a:effectLst/>
                <a:latin typeface="Arial Black" panose="020B0A04020102020204" pitchFamily="34" charset="0"/>
                <a:hlinkClick r:id="rId3"/>
              </a:rPr>
              <a:t>ActiveCampaign.com</a:t>
            </a:r>
            <a:endParaRPr lang="el-GR"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p:nvPr/>
        </p:nvSpPr>
        <p:spPr>
          <a:xfrm>
            <a:off x="290463" y="1842036"/>
            <a:ext cx="7467600" cy="76226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2000" b="1" i="0" dirty="0">
                <a:solidFill>
                  <a:srgbClr val="4A4A4A"/>
                </a:solidFill>
                <a:effectLst/>
                <a:latin typeface="Arial Black" panose="020B0A04020102020204" pitchFamily="34" charset="0"/>
                <a:hlinkClick r:id="rId3"/>
              </a:rPr>
              <a:t>Teachable.com</a:t>
            </a:r>
            <a:r>
              <a:rPr lang="en-US" sz="2000" b="1" i="0" dirty="0">
                <a:solidFill>
                  <a:srgbClr val="4A4A4A"/>
                </a:solidFill>
                <a:effectLst/>
                <a:latin typeface="Arial Black" panose="020B0A04020102020204" pitchFamily="34" charset="0"/>
              </a:rPr>
              <a:t> is one of the best online places to sell your digital products, especially courses.</a:t>
            </a:r>
            <a:br>
              <a:rPr lang="en-US" sz="2000" b="1"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Whether you’re a marketer, chef, or fitness </a:t>
            </a:r>
            <a:r>
              <a:rPr lang="en-US" sz="2000" b="0" i="0" dirty="0" err="1">
                <a:solidFill>
                  <a:srgbClr val="4A4A4A"/>
                </a:solidFill>
                <a:effectLst/>
                <a:latin typeface="Arial Black" panose="020B0A04020102020204" pitchFamily="34" charset="0"/>
              </a:rPr>
              <a:t>geekand</a:t>
            </a:r>
            <a:r>
              <a:rPr lang="en-US" sz="2000" b="0" i="0" dirty="0">
                <a:solidFill>
                  <a:srgbClr val="4A4A4A"/>
                </a:solidFill>
                <a:effectLst/>
                <a:latin typeface="Arial Black" panose="020B0A04020102020204" pitchFamily="34" charset="0"/>
              </a:rPr>
              <a:t> so you’ll love referring Teachable to your audience.</a:t>
            </a:r>
            <a:br>
              <a:rPr lang="en-US" sz="2000" dirty="0"/>
            </a:br>
            <a:r>
              <a:rPr lang="en-US" sz="2000" b="0" i="0" dirty="0">
                <a:solidFill>
                  <a:srgbClr val="4A4A4A"/>
                </a:solidFill>
                <a:effectLst/>
                <a:latin typeface="Arial Black" panose="020B0A04020102020204" pitchFamily="34" charset="0"/>
              </a:rPr>
              <a:t>Build a course, build a </a:t>
            </a:r>
            <a:r>
              <a:rPr lang="en-US" sz="2000" b="0" i="0" dirty="0" err="1">
                <a:solidFill>
                  <a:srgbClr val="4A4A4A"/>
                </a:solidFill>
                <a:effectLst/>
                <a:latin typeface="Arial Black" panose="020B0A04020102020204" pitchFamily="34" charset="0"/>
              </a:rPr>
              <a:t>brandand</a:t>
            </a:r>
            <a:r>
              <a:rPr lang="en-US" sz="2000" b="0" i="0" dirty="0">
                <a:solidFill>
                  <a:srgbClr val="4A4A4A"/>
                </a:solidFill>
                <a:effectLst/>
                <a:latin typeface="Arial Black" panose="020B0A04020102020204" pitchFamily="34" charset="0"/>
              </a:rPr>
              <a:t> so build a business.</a:t>
            </a:r>
            <a:br>
              <a:rPr lang="en-US" sz="2000" dirty="0"/>
            </a:br>
            <a:r>
              <a:rPr lang="en-US" sz="2000" b="1" i="0" dirty="0">
                <a:solidFill>
                  <a:srgbClr val="4A4A4A"/>
                </a:solidFill>
                <a:effectLst/>
                <a:latin typeface="Arial Black" panose="020B0A04020102020204" pitchFamily="34" charset="0"/>
              </a:rPr>
              <a:t>Here is what </a:t>
            </a:r>
            <a:r>
              <a:rPr lang="en-US" sz="2000" b="1" i="0" dirty="0">
                <a:solidFill>
                  <a:srgbClr val="4A4A4A"/>
                </a:solidFill>
                <a:effectLst/>
                <a:latin typeface="Arial Black" panose="020B0A04020102020204" pitchFamily="34" charset="0"/>
                <a:hlinkClick r:id="rId3"/>
              </a:rPr>
              <a:t>Teachable.com</a:t>
            </a:r>
            <a:r>
              <a:rPr lang="en-US" sz="2000" b="1" i="0" dirty="0">
                <a:solidFill>
                  <a:srgbClr val="4A4A4A"/>
                </a:solidFill>
                <a:effectLst/>
                <a:latin typeface="Arial Black" panose="020B0A04020102020204" pitchFamily="34" charset="0"/>
              </a:rPr>
              <a:t> can do for you.</a:t>
            </a:r>
          </a:p>
          <a:p>
            <a:pPr marL="0" lvl="0" indent="0" algn="l" rtl="0">
              <a:lnSpc>
                <a:spcPct val="130000"/>
              </a:lnSpc>
              <a:spcBef>
                <a:spcPts val="2000"/>
              </a:spcBef>
              <a:spcAft>
                <a:spcPts val="0"/>
              </a:spcAft>
              <a:buNone/>
            </a:pPr>
            <a:endParaRPr lang="en-US" sz="2000" b="1"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The affiliate program of Teachable keeps giving you money for sending traffic only one time.</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The payments and tracking are secure with </a:t>
            </a:r>
            <a:r>
              <a:rPr lang="en-US" sz="2000" b="1" i="0" dirty="0">
                <a:solidFill>
                  <a:srgbClr val="4A4A4A"/>
                </a:solidFill>
                <a:effectLst/>
                <a:latin typeface="Arial Black" panose="020B0A04020102020204" pitchFamily="34" charset="0"/>
                <a:hlinkClick r:id="rId3"/>
              </a:rPr>
              <a:t>Teachable.com</a:t>
            </a:r>
            <a:endParaRPr lang="en-US" sz="2000" b="1" i="0" dirty="0">
              <a:solidFill>
                <a:srgbClr val="4A4A4A"/>
              </a:solidFill>
              <a:effectLst/>
              <a:latin typeface="Arial Black" panose="020B0A04020102020204" pitchFamily="34" charset="0"/>
            </a:endParaRP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So the program offers a 50 percent lifetime commission on all paid plans.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Isn’t it way too generous?</a:t>
            </a:r>
          </a:p>
          <a:p>
            <a:pPr algn="l"/>
            <a:r>
              <a:rPr lang="en-US" sz="2000" b="1" i="0" dirty="0">
                <a:solidFill>
                  <a:srgbClr val="4A4A4A"/>
                </a:solidFill>
                <a:effectLst/>
                <a:latin typeface="Arial Black" panose="020B0A04020102020204" pitchFamily="34" charset="0"/>
              </a:rPr>
              <a:t>So these are the Top Ways to Make Money Online with Affiliate Marketing</a:t>
            </a:r>
            <a:r>
              <a:rPr lang="en-US" sz="2000" b="0" i="0" dirty="0">
                <a:solidFill>
                  <a:srgbClr val="4A4A4A"/>
                </a:solidFill>
                <a:effectLst/>
                <a:latin typeface="Arial Black" panose="020B0A04020102020204" pitchFamily="34" charset="0"/>
              </a:rPr>
              <a:t>.</a:t>
            </a:r>
          </a:p>
          <a:p>
            <a:pPr algn="l"/>
            <a:endParaRPr lang="en-US" sz="2000" dirty="0">
              <a:solidFill>
                <a:srgbClr val="4A4A4A"/>
              </a:solidFill>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r>
              <a:rPr lang="en-US" sz="2000" b="1" i="0" dirty="0">
                <a:solidFill>
                  <a:srgbClr val="4A4A4A"/>
                </a:solidFill>
                <a:effectLst/>
                <a:latin typeface="Arial Black" panose="020B0A04020102020204" pitchFamily="34" charset="0"/>
              </a:rPr>
              <a:t>For more articles please visit &gt;&gt;&gt; </a:t>
            </a:r>
            <a:r>
              <a:rPr lang="en-US" sz="2000" b="1" i="0" dirty="0" err="1">
                <a:solidFill>
                  <a:srgbClr val="4A4A4A"/>
                </a:solidFill>
                <a:effectLst/>
                <a:latin typeface="Arial Black" panose="020B0A04020102020204" pitchFamily="34" charset="0"/>
                <a:hlinkClick r:id="rId4"/>
              </a:rPr>
              <a:t>EwaysMoney</a:t>
            </a:r>
            <a:endParaRPr lang="en-US" sz="2000" b="0" i="0" dirty="0">
              <a:solidFill>
                <a:srgbClr val="4A4A4A"/>
              </a:solidFill>
              <a:effectLst/>
              <a:latin typeface="Arial Black" panose="020B0A04020102020204" pitchFamily="34" charset="0"/>
            </a:endParaRPr>
          </a:p>
          <a:p>
            <a:pPr algn="l"/>
            <a:endParaRPr sz="2000" dirty="0"/>
          </a:p>
        </p:txBody>
      </p:sp>
      <p:sp>
        <p:nvSpPr>
          <p:cNvPr id="2" name="TextBox 1">
            <a:extLst>
              <a:ext uri="{FF2B5EF4-FFF2-40B4-BE49-F238E27FC236}">
                <a16:creationId xmlns:a16="http://schemas.microsoft.com/office/drawing/2014/main" id="{F43A5857-6969-4C05-BED4-45ECAAC4FE26}"/>
              </a:ext>
            </a:extLst>
          </p:cNvPr>
          <p:cNvSpPr txBox="1"/>
          <p:nvPr/>
        </p:nvSpPr>
        <p:spPr>
          <a:xfrm>
            <a:off x="1797050" y="698461"/>
            <a:ext cx="4178300" cy="646331"/>
          </a:xfrm>
          <a:prstGeom prst="rect">
            <a:avLst/>
          </a:prstGeom>
          <a:noFill/>
        </p:spPr>
        <p:txBody>
          <a:bodyPr wrap="square" rtlCol="0">
            <a:spAutoFit/>
          </a:bodyPr>
          <a:lstStyle/>
          <a:p>
            <a:pPr algn="l"/>
            <a:r>
              <a:rPr lang="en-US" sz="3600" b="1" i="0" dirty="0">
                <a:solidFill>
                  <a:srgbClr val="4A4A4A"/>
                </a:solidFill>
                <a:effectLst/>
                <a:latin typeface="Arial Black" panose="020B0A04020102020204" pitchFamily="34" charset="0"/>
                <a:hlinkClick r:id="rId3"/>
              </a:rPr>
              <a:t>Teachable.com</a:t>
            </a:r>
            <a:endParaRPr lang="en-US" sz="3600" b="1" i="0" dirty="0">
              <a:solidFill>
                <a:srgbClr val="4A4A4A"/>
              </a:solidFill>
              <a:effectLst/>
              <a:latin typeface="Arial Black" panose="020B0A04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p:nvPr/>
        </p:nvSpPr>
        <p:spPr>
          <a:xfrm>
            <a:off x="3886200" y="2961251"/>
            <a:ext cx="3638700" cy="5057795"/>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1600" dirty="0">
                <a:solidFill>
                  <a:srgbClr val="4A4A4A"/>
                </a:solidFill>
                <a:latin typeface="Arial Black" panose="020B0A04020102020204" pitchFamily="34" charset="0"/>
              </a:rPr>
              <a:t>D</a:t>
            </a:r>
            <a:r>
              <a:rPr lang="en-US" sz="1600" b="0" i="0" dirty="0">
                <a:solidFill>
                  <a:srgbClr val="4A4A4A"/>
                </a:solidFill>
                <a:effectLst/>
                <a:latin typeface="Arial Black" panose="020B0A04020102020204" pitchFamily="34" charset="0"/>
              </a:rPr>
              <a:t>o you believe that </a:t>
            </a:r>
            <a:r>
              <a:rPr lang="en-US" sz="1600" b="1" i="0" dirty="0">
                <a:solidFill>
                  <a:srgbClr val="4A4A4A"/>
                </a:solidFill>
                <a:effectLst/>
                <a:latin typeface="Arial Black" panose="020B0A04020102020204" pitchFamily="34" charset="0"/>
                <a:hlinkClick r:id="rId3"/>
              </a:rPr>
              <a:t>Canva.com</a:t>
            </a:r>
            <a:r>
              <a:rPr lang="en-US" sz="1600" b="0" i="0" dirty="0">
                <a:solidFill>
                  <a:srgbClr val="4A4A4A"/>
                </a:solidFill>
                <a:effectLst/>
                <a:latin typeface="Arial Black" panose="020B0A04020102020204" pitchFamily="34" charset="0"/>
              </a:rPr>
              <a:t> is a so brilliant designing tool for non-designers?</a:t>
            </a:r>
            <a:br>
              <a:rPr lang="en-US" sz="1600" dirty="0"/>
            </a:br>
            <a:r>
              <a:rPr lang="en-US" sz="1600" b="0" i="0" dirty="0">
                <a:solidFill>
                  <a:srgbClr val="4A4A4A"/>
                </a:solidFill>
                <a:effectLst/>
                <a:latin typeface="Arial Black" panose="020B0A04020102020204" pitchFamily="34" charset="0"/>
              </a:rPr>
              <a:t>Are you confident in promoting it?</a:t>
            </a:r>
            <a:br>
              <a:rPr lang="en-US" sz="1600" dirty="0"/>
            </a:br>
            <a:r>
              <a:rPr lang="en-US" sz="1600" b="0" i="0" dirty="0">
                <a:solidFill>
                  <a:srgbClr val="4A4A4A"/>
                </a:solidFill>
                <a:effectLst/>
                <a:latin typeface="Arial Black" panose="020B0A04020102020204" pitchFamily="34" charset="0"/>
              </a:rPr>
              <a:t>Or do you have an audience interested in the designing industry?</a:t>
            </a:r>
            <a:br>
              <a:rPr lang="en-US" sz="1600" dirty="0"/>
            </a:br>
            <a:r>
              <a:rPr lang="en-US" sz="1600" b="0" i="0" dirty="0">
                <a:solidFill>
                  <a:srgbClr val="4A4A4A"/>
                </a:solidFill>
                <a:effectLst/>
                <a:latin typeface="Arial Black" panose="020B0A04020102020204" pitchFamily="34" charset="0"/>
              </a:rPr>
              <a:t>If yes, then this blog post is for you because</a:t>
            </a:r>
            <a:br>
              <a:rPr lang="en-US" sz="1600" dirty="0"/>
            </a:br>
            <a:r>
              <a:rPr lang="en-US" sz="1600" b="1" i="0" dirty="0">
                <a:solidFill>
                  <a:srgbClr val="4A4A4A"/>
                </a:solidFill>
                <a:effectLst/>
                <a:latin typeface="Arial Black" panose="020B0A04020102020204" pitchFamily="34" charset="0"/>
              </a:rPr>
              <a:t>I will tell you how you can make big bucks with the:</a:t>
            </a:r>
            <a:br>
              <a:rPr lang="en-US" sz="1600" dirty="0"/>
            </a:br>
            <a:r>
              <a:rPr lang="en-US" sz="1600" b="1" i="0" dirty="0">
                <a:solidFill>
                  <a:srgbClr val="4A4A4A"/>
                </a:solidFill>
                <a:effectLst/>
                <a:latin typeface="Arial Black" panose="020B0A04020102020204" pitchFamily="34" charset="0"/>
              </a:rPr>
              <a:t>Canva affiliate program How to Make $500 or More</a:t>
            </a:r>
            <a:endParaRPr lang="en-US" sz="1350" dirty="0"/>
          </a:p>
        </p:txBody>
      </p:sp>
      <p:sp>
        <p:nvSpPr>
          <p:cNvPr id="174" name="Google Shape;174;p27"/>
          <p:cNvSpPr txBox="1"/>
          <p:nvPr/>
        </p:nvSpPr>
        <p:spPr>
          <a:xfrm>
            <a:off x="1583930" y="39320"/>
            <a:ext cx="4235971" cy="976678"/>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3600" dirty="0"/>
              <a:t>SECOND METHOD</a:t>
            </a:r>
            <a:endParaRPr sz="3600" dirty="0"/>
          </a:p>
        </p:txBody>
      </p:sp>
      <p:pic>
        <p:nvPicPr>
          <p:cNvPr id="176" name="Google Shape;176;p27"/>
          <p:cNvPicPr preferRelativeResize="0"/>
          <p:nvPr/>
        </p:nvPicPr>
        <p:blipFill rotWithShape="1">
          <a:blip r:embed="rId4">
            <a:alphaModFix/>
          </a:blip>
          <a:srcRect l="12743" r="15986"/>
          <a:stretch/>
        </p:blipFill>
        <p:spPr>
          <a:xfrm>
            <a:off x="549950" y="2647950"/>
            <a:ext cx="3031450" cy="6381752"/>
          </a:xfrm>
          <a:prstGeom prst="rect">
            <a:avLst/>
          </a:prstGeom>
          <a:noFill/>
          <a:ln>
            <a:noFill/>
          </a:ln>
        </p:spPr>
      </p:pic>
      <p:sp>
        <p:nvSpPr>
          <p:cNvPr id="177" name="Google Shape;177;p27"/>
          <p:cNvSpPr txBox="1"/>
          <p:nvPr/>
        </p:nvSpPr>
        <p:spPr>
          <a:xfrm>
            <a:off x="454781" y="1219198"/>
            <a:ext cx="6862838" cy="1538853"/>
          </a:xfrm>
          <a:prstGeom prst="rect">
            <a:avLst/>
          </a:prstGeom>
          <a:noFill/>
          <a:ln>
            <a:noFill/>
          </a:ln>
        </p:spPr>
        <p:txBody>
          <a:bodyPr spcFirstLastPara="1" wrap="square" lIns="91425" tIns="91425" rIns="91425" bIns="91425" anchor="t" anchorCtr="0">
            <a:spAutoFit/>
          </a:bodyPr>
          <a:lstStyle/>
          <a:p>
            <a:pPr algn="l"/>
            <a:r>
              <a:rPr lang="en-US" sz="2400" b="1" i="0" dirty="0">
                <a:solidFill>
                  <a:schemeClr val="accent1"/>
                </a:solidFill>
                <a:effectLst/>
                <a:latin typeface="Arial Black" panose="020B0A04020102020204" pitchFamily="34" charset="0"/>
              </a:rPr>
              <a:t>Canva Affiliate Program - How to Make </a:t>
            </a:r>
          </a:p>
          <a:p>
            <a:pPr algn="l"/>
            <a:r>
              <a:rPr lang="en-US" sz="2400" b="1" dirty="0">
                <a:solidFill>
                  <a:schemeClr val="accent1"/>
                </a:solidFill>
                <a:latin typeface="Arial Black" panose="020B0A04020102020204" pitchFamily="34" charset="0"/>
              </a:rPr>
              <a:t>                        </a:t>
            </a:r>
            <a:r>
              <a:rPr lang="en-US" sz="2400" b="1" i="0" dirty="0">
                <a:solidFill>
                  <a:schemeClr val="accent1"/>
                </a:solidFill>
                <a:effectLst/>
                <a:latin typeface="Arial Black" panose="020B0A04020102020204" pitchFamily="34" charset="0"/>
              </a:rPr>
              <a:t>$500 or More</a:t>
            </a:r>
          </a:p>
          <a:p>
            <a:br>
              <a:rPr lang="en-US" sz="2000" dirty="0"/>
            </a:br>
            <a:endParaRP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p:nvPr/>
        </p:nvSpPr>
        <p:spPr>
          <a:xfrm>
            <a:off x="228600" y="1443603"/>
            <a:ext cx="7315200" cy="7171194"/>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1600" b="0" i="0" dirty="0">
                <a:solidFill>
                  <a:srgbClr val="4A4A4A"/>
                </a:solidFill>
                <a:effectLst/>
                <a:latin typeface="Arial Black" panose="020B0A04020102020204" pitchFamily="34" charset="0"/>
              </a:rPr>
              <a:t>In this book, you’ll have an overview of the Canva referral program,</a:t>
            </a:r>
            <a:br>
              <a:rPr lang="en-US" sz="1600" dirty="0"/>
            </a:br>
            <a:r>
              <a:rPr lang="en-US" sz="1600" b="0" i="0" dirty="0">
                <a:solidFill>
                  <a:srgbClr val="4A4A4A"/>
                </a:solidFill>
                <a:effectLst/>
                <a:latin typeface="Arial Black" panose="020B0A04020102020204" pitchFamily="34" charset="0"/>
              </a:rPr>
              <a:t>and by the end of this post, </a:t>
            </a:r>
            <a:r>
              <a:rPr lang="en-US" sz="1600" b="1" i="0" dirty="0">
                <a:solidFill>
                  <a:srgbClr val="4A4A4A"/>
                </a:solidFill>
                <a:effectLst/>
                <a:latin typeface="Arial Black" panose="020B0A04020102020204" pitchFamily="34" charset="0"/>
              </a:rPr>
              <a:t>you can start making money</a:t>
            </a:r>
            <a:br>
              <a:rPr lang="en-US" sz="1600" dirty="0"/>
            </a:br>
            <a:r>
              <a:rPr lang="en-US" sz="1600" b="0" i="0" dirty="0">
                <a:solidFill>
                  <a:srgbClr val="4A4A4A"/>
                </a:solidFill>
                <a:effectLst/>
                <a:latin typeface="Arial Black" panose="020B0A04020102020204" pitchFamily="34" charset="0"/>
              </a:rPr>
              <a:t>by promoting the Canva Pro subscription without hassle.</a:t>
            </a:r>
            <a:br>
              <a:rPr lang="en-US" sz="1600" dirty="0"/>
            </a:br>
            <a:r>
              <a:rPr lang="en-US" sz="1600" b="0" i="0" dirty="0">
                <a:solidFill>
                  <a:srgbClr val="4A4A4A"/>
                </a:solidFill>
                <a:effectLst/>
                <a:latin typeface="Arial Black" panose="020B0A04020102020204" pitchFamily="34" charset="0"/>
              </a:rPr>
              <a:t>Sounds exciting and promising at the same time so let’s get started right now.</a:t>
            </a:r>
          </a:p>
          <a:p>
            <a:pPr marL="0" lvl="0" indent="0" algn="l" rtl="0">
              <a:lnSpc>
                <a:spcPct val="130000"/>
              </a:lnSpc>
              <a:spcBef>
                <a:spcPts val="2000"/>
              </a:spcBef>
              <a:spcAft>
                <a:spcPts val="0"/>
              </a:spcAft>
              <a:buNone/>
            </a:pPr>
            <a:r>
              <a:rPr lang="en-US" sz="1600" b="1" i="0" dirty="0">
                <a:solidFill>
                  <a:srgbClr val="4A4A4A"/>
                </a:solidFill>
                <a:effectLst/>
                <a:latin typeface="Arial Black" panose="020B0A04020102020204" pitchFamily="34" charset="0"/>
              </a:rPr>
              <a:t>Melanie Perkins founded </a:t>
            </a:r>
            <a:r>
              <a:rPr lang="en-US" sz="1600" b="1" i="0" dirty="0" err="1">
                <a:solidFill>
                  <a:srgbClr val="4A4A4A"/>
                </a:solidFill>
                <a:effectLst/>
                <a:latin typeface="Arial Black" panose="020B0A04020102020204" pitchFamily="34" charset="0"/>
              </a:rPr>
              <a:t>Canva,a</a:t>
            </a:r>
            <a:r>
              <a:rPr lang="en-US" sz="1600" b="1" i="0" dirty="0">
                <a:solidFill>
                  <a:srgbClr val="4A4A4A"/>
                </a:solidFill>
                <a:effectLst/>
                <a:latin typeface="Arial Black" panose="020B0A04020102020204" pitchFamily="34" charset="0"/>
              </a:rPr>
              <a:t> brilliant designing tool for non-</a:t>
            </a:r>
            <a:r>
              <a:rPr lang="en-US" sz="1600" b="1" i="0" dirty="0" err="1">
                <a:solidFill>
                  <a:srgbClr val="4A4A4A"/>
                </a:solidFill>
                <a:effectLst/>
                <a:latin typeface="Arial Black" panose="020B0A04020102020204" pitchFamily="34" charset="0"/>
              </a:rPr>
              <a:t>designers,in</a:t>
            </a:r>
            <a:r>
              <a:rPr lang="en-US" sz="1600" b="1" i="0" dirty="0">
                <a:solidFill>
                  <a:srgbClr val="4A4A4A"/>
                </a:solidFill>
                <a:effectLst/>
                <a:latin typeface="Arial Black" panose="020B0A04020102020204" pitchFamily="34" charset="0"/>
              </a:rPr>
              <a:t> 2012.</a:t>
            </a:r>
            <a:br>
              <a:rPr lang="en-US" sz="1600" dirty="0"/>
            </a:br>
            <a:r>
              <a:rPr lang="en-US" sz="1600" b="0" i="0" dirty="0">
                <a:solidFill>
                  <a:srgbClr val="4A4A4A"/>
                </a:solidFill>
                <a:effectLst/>
                <a:latin typeface="Arial Black" panose="020B0A04020102020204" pitchFamily="34" charset="0"/>
              </a:rPr>
              <a:t>Since then, it has reached substantial heights of popularity in the designing industry.</a:t>
            </a:r>
            <a:br>
              <a:rPr lang="en-US" sz="1600" dirty="0"/>
            </a:br>
            <a:r>
              <a:rPr lang="en-US" sz="1600" b="0" i="0" dirty="0">
                <a:solidFill>
                  <a:srgbClr val="4A4A4A"/>
                </a:solidFill>
                <a:effectLst/>
                <a:latin typeface="Arial Black" panose="020B0A04020102020204" pitchFamily="34" charset="0"/>
              </a:rPr>
              <a:t>And that’s why it has over 18 million users across the globe.</a:t>
            </a:r>
          </a:p>
          <a:p>
            <a:pPr marL="0" lvl="0" indent="0" algn="l" rtl="0">
              <a:lnSpc>
                <a:spcPct val="130000"/>
              </a:lnSpc>
              <a:spcBef>
                <a:spcPts val="2000"/>
              </a:spcBef>
              <a:spcAft>
                <a:spcPts val="0"/>
              </a:spcAft>
              <a:buNone/>
            </a:pPr>
            <a:r>
              <a:rPr lang="en-US" sz="1600" b="0" i="0" dirty="0">
                <a:solidFill>
                  <a:srgbClr val="4A4A4A"/>
                </a:solidFill>
                <a:effectLst/>
                <a:latin typeface="Arial Black" panose="020B0A04020102020204" pitchFamily="34" charset="0"/>
              </a:rPr>
              <a:t>As you can </a:t>
            </a:r>
            <a:r>
              <a:rPr lang="en-US" sz="1600" b="0" i="0" dirty="0" err="1">
                <a:solidFill>
                  <a:srgbClr val="4A4A4A"/>
                </a:solidFill>
                <a:effectLst/>
                <a:latin typeface="Arial Black" panose="020B0A04020102020204" pitchFamily="34" charset="0"/>
              </a:rPr>
              <a:t>see,it</a:t>
            </a:r>
            <a:r>
              <a:rPr lang="en-US" sz="1600" b="0" i="0" dirty="0">
                <a:solidFill>
                  <a:srgbClr val="4A4A4A"/>
                </a:solidFill>
                <a:effectLst/>
                <a:latin typeface="Arial Black" panose="020B0A04020102020204" pitchFamily="34" charset="0"/>
              </a:rPr>
              <a:t> has a vast potential to reach even more people.</a:t>
            </a:r>
            <a:br>
              <a:rPr lang="en-US" sz="1600" dirty="0"/>
            </a:br>
            <a:r>
              <a:rPr lang="en-US" sz="1600" b="1" i="0" dirty="0">
                <a:solidFill>
                  <a:srgbClr val="4A4A4A"/>
                </a:solidFill>
                <a:effectLst/>
                <a:latin typeface="Arial Black" panose="020B0A04020102020204" pitchFamily="34" charset="0"/>
                <a:hlinkClick r:id="rId3"/>
              </a:rPr>
              <a:t>Canva.com</a:t>
            </a:r>
            <a:r>
              <a:rPr lang="en-US" sz="1600" b="0" i="0" dirty="0">
                <a:solidFill>
                  <a:srgbClr val="4A4A4A"/>
                </a:solidFill>
                <a:effectLst/>
                <a:latin typeface="Arial Black" panose="020B0A04020102020204" pitchFamily="34" charset="0"/>
              </a:rPr>
              <a:t> has its affiliate program to achieve that goal.</a:t>
            </a:r>
            <a:br>
              <a:rPr lang="en-US" sz="1600" dirty="0"/>
            </a:br>
            <a:r>
              <a:rPr lang="en-US" sz="1600" b="0" i="0" dirty="0">
                <a:solidFill>
                  <a:srgbClr val="4A4A4A"/>
                </a:solidFill>
                <a:effectLst/>
                <a:latin typeface="Arial Black" panose="020B0A04020102020204" pitchFamily="34" charset="0"/>
              </a:rPr>
              <a:t>You, as an online </a:t>
            </a:r>
            <a:r>
              <a:rPr lang="en-US" sz="1600" b="0" i="0" dirty="0" err="1">
                <a:solidFill>
                  <a:srgbClr val="4A4A4A"/>
                </a:solidFill>
                <a:effectLst/>
                <a:latin typeface="Arial Black" panose="020B0A04020102020204" pitchFamily="34" charset="0"/>
              </a:rPr>
              <a:t>marketer,make</a:t>
            </a:r>
            <a:r>
              <a:rPr lang="en-US" sz="1600" b="0" i="0" dirty="0">
                <a:solidFill>
                  <a:srgbClr val="4A4A4A"/>
                </a:solidFill>
                <a:effectLst/>
                <a:latin typeface="Arial Black" panose="020B0A04020102020204" pitchFamily="34" charset="0"/>
              </a:rPr>
              <a:t> an impression here and enjoy your piece of cake.</a:t>
            </a:r>
            <a:br>
              <a:rPr lang="en-US" sz="1600" dirty="0"/>
            </a:br>
            <a:r>
              <a:rPr lang="en-US" sz="1600" b="1" i="0" dirty="0">
                <a:solidFill>
                  <a:srgbClr val="4A4A4A"/>
                </a:solidFill>
                <a:effectLst/>
                <a:latin typeface="Arial Black" panose="020B0A04020102020204" pitchFamily="34" charset="0"/>
                <a:hlinkClick r:id="rId3"/>
              </a:rPr>
              <a:t>Canva.com</a:t>
            </a:r>
            <a:r>
              <a:rPr lang="en-US" sz="1600" b="0" i="0" dirty="0">
                <a:solidFill>
                  <a:srgbClr val="4A4A4A"/>
                </a:solidFill>
                <a:effectLst/>
                <a:latin typeface="Arial Black" panose="020B0A04020102020204" pitchFamily="34" charset="0"/>
              </a:rPr>
              <a:t> uses Impact technology so deliver the program to its affiliate.</a:t>
            </a:r>
            <a:br>
              <a:rPr lang="en-US" sz="1600" dirty="0"/>
            </a:br>
            <a:r>
              <a:rPr lang="en-US" sz="1600" b="0" i="0" dirty="0">
                <a:solidFill>
                  <a:srgbClr val="4A4A4A"/>
                </a:solidFill>
                <a:effectLst/>
                <a:latin typeface="Arial Black" panose="020B0A04020102020204" pitchFamily="34" charset="0"/>
              </a:rPr>
              <a:t>The program offers you 80% commission on the first two months of</a:t>
            </a:r>
            <a:br>
              <a:rPr lang="en-US" sz="1600" dirty="0"/>
            </a:br>
            <a:r>
              <a:rPr lang="en-US" sz="1600" b="1" i="0" dirty="0">
                <a:solidFill>
                  <a:srgbClr val="4A4A4A"/>
                </a:solidFill>
                <a:effectLst/>
                <a:latin typeface="Arial Black" panose="020B0A04020102020204" pitchFamily="34" charset="0"/>
              </a:rPr>
              <a:t>Canva Pro and 25% on the annual subscription.</a:t>
            </a:r>
            <a:endParaRPr sz="13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9"/>
          <p:cNvPicPr preferRelativeResize="0"/>
          <p:nvPr/>
        </p:nvPicPr>
        <p:blipFill rotWithShape="1">
          <a:blip r:embed="rId3">
            <a:alphaModFix/>
          </a:blip>
          <a:srcRect l="3121" r="3131"/>
          <a:stretch/>
        </p:blipFill>
        <p:spPr>
          <a:xfrm>
            <a:off x="1447800" y="138501"/>
            <a:ext cx="4876800" cy="3467103"/>
          </a:xfrm>
          <a:prstGeom prst="rect">
            <a:avLst/>
          </a:prstGeom>
          <a:noFill/>
          <a:ln>
            <a:noFill/>
          </a:ln>
        </p:spPr>
      </p:pic>
      <p:sp>
        <p:nvSpPr>
          <p:cNvPr id="192" name="Google Shape;192;p29"/>
          <p:cNvSpPr txBox="1"/>
          <p:nvPr/>
        </p:nvSpPr>
        <p:spPr>
          <a:xfrm>
            <a:off x="165100" y="3605604"/>
            <a:ext cx="7442200" cy="617092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1800" b="0" i="0" dirty="0">
                <a:solidFill>
                  <a:srgbClr val="4A4A4A"/>
                </a:solidFill>
                <a:effectLst/>
                <a:latin typeface="Arial Black" panose="020B0A04020102020204" pitchFamily="34" charset="0"/>
              </a:rPr>
              <a:t>Different affiliates from Canva’s referral program so earn different amounts of money.</a:t>
            </a:r>
            <a:br>
              <a:rPr lang="en-US" sz="1800" dirty="0"/>
            </a:br>
            <a:r>
              <a:rPr lang="en-US" sz="1800" b="0" i="0" dirty="0">
                <a:solidFill>
                  <a:srgbClr val="4A4A4A"/>
                </a:solidFill>
                <a:effectLst/>
                <a:latin typeface="Arial Black" panose="020B0A04020102020204" pitchFamily="34" charset="0"/>
              </a:rPr>
              <a:t>Some make a few bucks so and some of them make thousands of them.</a:t>
            </a:r>
            <a:br>
              <a:rPr lang="en-US" sz="1800" dirty="0"/>
            </a:br>
            <a:r>
              <a:rPr lang="en-US" sz="1800" b="0" i="0" dirty="0">
                <a:solidFill>
                  <a:srgbClr val="4A4A4A"/>
                </a:solidFill>
                <a:effectLst/>
                <a:latin typeface="Arial Black" panose="020B0A04020102020204" pitchFamily="34" charset="0"/>
              </a:rPr>
              <a:t>A</a:t>
            </a:r>
            <a:r>
              <a:rPr lang="en-US" sz="1800" b="1" i="0" dirty="0">
                <a:solidFill>
                  <a:srgbClr val="4A4A4A"/>
                </a:solidFill>
                <a:effectLst/>
                <a:latin typeface="Arial Black" panose="020B0A04020102020204" pitchFamily="34" charset="0"/>
              </a:rPr>
              <a:t>s an affiliate, you earn up to $36 for every sign-up for the Pro subscription.</a:t>
            </a:r>
          </a:p>
          <a:p>
            <a:pPr marL="0" lvl="0" indent="0" algn="l" rtl="0">
              <a:lnSpc>
                <a:spcPct val="130000"/>
              </a:lnSpc>
              <a:spcBef>
                <a:spcPts val="2000"/>
              </a:spcBef>
              <a:spcAft>
                <a:spcPts val="0"/>
              </a:spcAft>
              <a:buNone/>
            </a:pPr>
            <a:r>
              <a:rPr lang="en-US" sz="1800" b="0" i="0" dirty="0">
                <a:solidFill>
                  <a:srgbClr val="4A4A4A"/>
                </a:solidFill>
                <a:effectLst/>
                <a:latin typeface="Arial Black" panose="020B0A04020102020204" pitchFamily="34" charset="0"/>
              </a:rPr>
              <a:t>Here are more details about the </a:t>
            </a:r>
            <a:r>
              <a:rPr lang="en-US" sz="1800" b="1" i="0" dirty="0">
                <a:solidFill>
                  <a:srgbClr val="4A4A4A"/>
                </a:solidFill>
                <a:effectLst/>
                <a:latin typeface="Arial Black" panose="020B0A04020102020204" pitchFamily="34" charset="0"/>
                <a:hlinkClick r:id="rId4"/>
              </a:rPr>
              <a:t>Canva.com</a:t>
            </a:r>
            <a:r>
              <a:rPr lang="en-US" sz="1800" b="0" i="0" dirty="0">
                <a:solidFill>
                  <a:srgbClr val="4A4A4A"/>
                </a:solidFill>
                <a:effectLst/>
                <a:latin typeface="Arial Black" panose="020B0A04020102020204" pitchFamily="34" charset="0"/>
              </a:rPr>
              <a:t> affiliate earnings:</a:t>
            </a:r>
          </a:p>
          <a:p>
            <a:pPr marL="0" lvl="0" indent="0" algn="l" rtl="0">
              <a:lnSpc>
                <a:spcPct val="130000"/>
              </a:lnSpc>
              <a:spcBef>
                <a:spcPts val="2000"/>
              </a:spcBef>
              <a:spcAft>
                <a:spcPts val="0"/>
              </a:spcAft>
              <a:buNone/>
            </a:pPr>
            <a:r>
              <a:rPr lang="en-US" sz="1800" b="1" i="0" dirty="0">
                <a:solidFill>
                  <a:srgbClr val="4A4A4A"/>
                </a:solidFill>
                <a:effectLst/>
                <a:latin typeface="Arial Black" panose="020B0A04020102020204" pitchFamily="34" charset="0"/>
              </a:rPr>
              <a:t>Affiliate Commission Type: Single-payment</a:t>
            </a:r>
            <a:br>
              <a:rPr lang="en-US" sz="1800" dirty="0"/>
            </a:br>
            <a:r>
              <a:rPr lang="en-US" sz="1800" b="1" i="0" dirty="0">
                <a:solidFill>
                  <a:srgbClr val="4A4A4A"/>
                </a:solidFill>
                <a:effectLst/>
                <a:latin typeface="Arial Black" panose="020B0A04020102020204" pitchFamily="34" charset="0"/>
              </a:rPr>
              <a:t>Cookie’s Duration: 30 days</a:t>
            </a:r>
            <a:br>
              <a:rPr lang="en-US" sz="1800" b="1"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Payment options: Tons of options, including PayPal and bank transfers</a:t>
            </a:r>
            <a:br>
              <a:rPr lang="en-US" sz="1800" b="1"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Commission Rate: 15% for a monthly subscription and 80% for an annual subscription</a:t>
            </a:r>
            <a:br>
              <a:rPr lang="en-US" sz="1800" b="1"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Affiliate Technology Company: Impact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1"/>
          <p:cNvPicPr preferRelativeResize="0"/>
          <p:nvPr/>
        </p:nvPicPr>
        <p:blipFill rotWithShape="1">
          <a:blip r:embed="rId3">
            <a:alphaModFix/>
          </a:blip>
          <a:srcRect l="26651" r="21846"/>
          <a:stretch/>
        </p:blipFill>
        <p:spPr>
          <a:xfrm>
            <a:off x="0" y="0"/>
            <a:ext cx="7772399" cy="5689600"/>
          </a:xfrm>
          <a:prstGeom prst="rect">
            <a:avLst/>
          </a:prstGeom>
          <a:noFill/>
          <a:ln>
            <a:noFill/>
          </a:ln>
        </p:spPr>
      </p:pic>
      <p:sp>
        <p:nvSpPr>
          <p:cNvPr id="2" name="TextBox 1">
            <a:extLst>
              <a:ext uri="{FF2B5EF4-FFF2-40B4-BE49-F238E27FC236}">
                <a16:creationId xmlns:a16="http://schemas.microsoft.com/office/drawing/2014/main" id="{E90E3D0A-393D-40E9-A197-68BC436616B2}"/>
              </a:ext>
            </a:extLst>
          </p:cNvPr>
          <p:cNvSpPr txBox="1"/>
          <p:nvPr/>
        </p:nvSpPr>
        <p:spPr>
          <a:xfrm>
            <a:off x="165099" y="5880100"/>
            <a:ext cx="7442200" cy="3908762"/>
          </a:xfrm>
          <a:prstGeom prst="rect">
            <a:avLst/>
          </a:prstGeom>
          <a:noFill/>
        </p:spPr>
        <p:txBody>
          <a:bodyPr wrap="square" rtlCol="0">
            <a:spAutoFit/>
          </a:bodyPr>
          <a:lstStyle/>
          <a:p>
            <a:r>
              <a:rPr lang="en-US" sz="2000" b="0" i="0" dirty="0">
                <a:solidFill>
                  <a:srgbClr val="4A4A4A"/>
                </a:solidFill>
                <a:effectLst/>
                <a:latin typeface="Arial Black" panose="020B0A04020102020204" pitchFamily="34" charset="0"/>
              </a:rPr>
              <a:t>Canva Affiliate program has everything you need to promote its Pro subscription.</a:t>
            </a:r>
          </a:p>
          <a:p>
            <a:br>
              <a:rPr lang="en-US" sz="2000" dirty="0"/>
            </a:br>
            <a:r>
              <a:rPr lang="en-US" sz="2000" b="0" i="0" dirty="0">
                <a:solidFill>
                  <a:srgbClr val="4A4A4A"/>
                </a:solidFill>
                <a:effectLst/>
                <a:latin typeface="Arial Black" panose="020B0A04020102020204" pitchFamily="34" charset="0"/>
              </a:rPr>
              <a:t>When you refer your audience to their landing page,</a:t>
            </a:r>
            <a:br>
              <a:rPr lang="en-US" sz="2000" dirty="0"/>
            </a:br>
            <a:r>
              <a:rPr lang="en-US" sz="2000" b="0" i="0" dirty="0">
                <a:solidFill>
                  <a:srgbClr val="4A4A4A"/>
                </a:solidFill>
                <a:effectLst/>
                <a:latin typeface="Arial Black" panose="020B0A04020102020204" pitchFamily="34" charset="0"/>
              </a:rPr>
              <a:t>you’ll convert them so into Pro subscribers.</a:t>
            </a:r>
          </a:p>
          <a:p>
            <a:br>
              <a:rPr lang="en-US" sz="2000" dirty="0"/>
            </a:br>
            <a:r>
              <a:rPr lang="en-US" sz="2000" b="0" i="0" dirty="0">
                <a:solidFill>
                  <a:srgbClr val="4A4A4A"/>
                </a:solidFill>
                <a:effectLst/>
                <a:latin typeface="Arial Black" panose="020B0A04020102020204" pitchFamily="34" charset="0"/>
              </a:rPr>
              <a:t>And that’s how you can make money so from it.</a:t>
            </a:r>
          </a:p>
          <a:p>
            <a:endParaRPr lang="en-US" sz="2000" dirty="0">
              <a:solidFill>
                <a:srgbClr val="4A4A4A"/>
              </a:solidFill>
              <a:latin typeface="Arial Black" panose="020B0A04020102020204" pitchFamily="34" charset="0"/>
            </a:endParaRPr>
          </a:p>
          <a:p>
            <a:r>
              <a:rPr lang="en-US" sz="2000" b="0" i="0" dirty="0">
                <a:solidFill>
                  <a:srgbClr val="4A4A4A"/>
                </a:solidFill>
                <a:effectLst/>
                <a:latin typeface="Arial Black" panose="020B0A04020102020204" pitchFamily="34" charset="0"/>
              </a:rPr>
              <a:t>I hope you like this method and be so excited with this amazing site </a:t>
            </a:r>
            <a:r>
              <a:rPr lang="en-US" sz="2000" b="1" i="0" dirty="0">
                <a:solidFill>
                  <a:srgbClr val="4A4A4A"/>
                </a:solidFill>
                <a:effectLst/>
                <a:latin typeface="Arial Black" panose="020B0A04020102020204" pitchFamily="34" charset="0"/>
                <a:hlinkClick r:id="rId4"/>
              </a:rPr>
              <a:t>Canva.com</a:t>
            </a:r>
            <a:endParaRPr lang="en-US" sz="2000" b="1" i="0" dirty="0">
              <a:solidFill>
                <a:srgbClr val="4A4A4A"/>
              </a:solidFill>
              <a:effectLst/>
              <a:latin typeface="Arial Black" panose="020B0A04020102020204" pitchFamily="34" charset="0"/>
            </a:endParaRPr>
          </a:p>
          <a:p>
            <a:endParaRPr lang="en-US" sz="2000" b="1" dirty="0">
              <a:solidFill>
                <a:srgbClr val="4A4A4A"/>
              </a:solidFill>
              <a:latin typeface="Arial Black" panose="020B0A04020102020204" pitchFamily="34" charset="0"/>
            </a:endParaRPr>
          </a:p>
          <a:p>
            <a:r>
              <a:rPr lang="en-US" sz="2000" b="0" i="0" dirty="0">
                <a:solidFill>
                  <a:srgbClr val="4A4A4A"/>
                </a:solidFill>
                <a:effectLst/>
                <a:latin typeface="Arial Black" panose="020B0A04020102020204" pitchFamily="34" charset="0"/>
              </a:rPr>
              <a:t>For more articles visit &gt;&gt;&gt; </a:t>
            </a:r>
            <a:r>
              <a:rPr lang="en-US" sz="2000" b="0" i="0" dirty="0" err="1">
                <a:effectLst/>
                <a:latin typeface="Arial Black" panose="020B0A04020102020204" pitchFamily="34" charset="0"/>
                <a:hlinkClick r:id="rId5"/>
              </a:rPr>
              <a:t>EwaysMoney</a:t>
            </a:r>
            <a:endParaRPr lang="el-G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EFFEFD-42CB-4F08-A79D-D5C837275721}"/>
              </a:ext>
            </a:extLst>
          </p:cNvPr>
          <p:cNvSpPr txBox="1"/>
          <p:nvPr/>
        </p:nvSpPr>
        <p:spPr>
          <a:xfrm>
            <a:off x="190500" y="838200"/>
            <a:ext cx="7480300" cy="3477875"/>
          </a:xfrm>
          <a:prstGeom prst="rect">
            <a:avLst/>
          </a:prstGeom>
          <a:noFill/>
        </p:spPr>
        <p:txBody>
          <a:bodyPr wrap="square" rtlCol="0">
            <a:spAutoFit/>
          </a:bodyPr>
          <a:lstStyle/>
          <a:p>
            <a:r>
              <a:rPr lang="en-US" sz="2000" dirty="0"/>
              <a:t>                                    Greetings! </a:t>
            </a:r>
          </a:p>
          <a:p>
            <a:endParaRPr lang="en-US" sz="2000" dirty="0"/>
          </a:p>
          <a:p>
            <a:r>
              <a:rPr lang="en-US" sz="2000" dirty="0"/>
              <a:t>                By owning resell and giveaway rights, </a:t>
            </a:r>
          </a:p>
          <a:p>
            <a:r>
              <a:rPr lang="en-US" sz="2000" dirty="0"/>
              <a:t>     you may freely distribute this report to anyone you wish, </a:t>
            </a:r>
          </a:p>
          <a:p>
            <a:r>
              <a:rPr lang="en-US" sz="2000" dirty="0"/>
              <a:t>         resell it for any price and keep 100% of the profits, </a:t>
            </a:r>
          </a:p>
          <a:p>
            <a:r>
              <a:rPr lang="en-US" sz="2000" dirty="0"/>
              <a:t>         or use it as incentive to build your mailing list.</a:t>
            </a:r>
          </a:p>
          <a:p>
            <a:r>
              <a:rPr lang="en-US" sz="2000" dirty="0"/>
              <a:t>  </a:t>
            </a:r>
          </a:p>
          <a:p>
            <a:r>
              <a:rPr lang="en-US" sz="2000" dirty="0"/>
              <a:t>                             The choice is yours!</a:t>
            </a:r>
          </a:p>
          <a:p>
            <a:endParaRPr lang="en-US" sz="2000" dirty="0"/>
          </a:p>
          <a:p>
            <a:r>
              <a:rPr lang="en-US" sz="2000" dirty="0"/>
              <a:t>           The only restriction is that you cannot modify </a:t>
            </a:r>
          </a:p>
          <a:p>
            <a:r>
              <a:rPr lang="en-US" sz="2000" dirty="0"/>
              <a:t>this document in any way without permission from the author. </a:t>
            </a:r>
            <a:endParaRPr lang="el-GR" sz="2000" dirty="0"/>
          </a:p>
        </p:txBody>
      </p:sp>
      <p:sp>
        <p:nvSpPr>
          <p:cNvPr id="3" name="TextBox 2">
            <a:extLst>
              <a:ext uri="{FF2B5EF4-FFF2-40B4-BE49-F238E27FC236}">
                <a16:creationId xmlns:a16="http://schemas.microsoft.com/office/drawing/2014/main" id="{7C45D3EB-DAA4-47F9-B6D0-80E8CF199E46}"/>
              </a:ext>
            </a:extLst>
          </p:cNvPr>
          <p:cNvSpPr txBox="1"/>
          <p:nvPr/>
        </p:nvSpPr>
        <p:spPr>
          <a:xfrm>
            <a:off x="292100" y="4724400"/>
            <a:ext cx="7061200" cy="5324535"/>
          </a:xfrm>
          <a:prstGeom prst="rect">
            <a:avLst/>
          </a:prstGeom>
          <a:noFill/>
        </p:spPr>
        <p:txBody>
          <a:bodyPr wrap="square" rtlCol="0">
            <a:spAutoFit/>
          </a:bodyPr>
          <a:lstStyle/>
          <a:p>
            <a:r>
              <a:rPr lang="en-US" sz="2000" dirty="0"/>
              <a:t>If this book represents your first look into the world of making money online you may be asking yourself the question?  </a:t>
            </a:r>
          </a:p>
          <a:p>
            <a:r>
              <a:rPr lang="en-US" sz="2000" dirty="0"/>
              <a:t>“is it really possible to earn money on the internet?”  </a:t>
            </a:r>
          </a:p>
          <a:p>
            <a:r>
              <a:rPr lang="en-US" sz="2000" dirty="0"/>
              <a:t>The answer to this question is an unmitigated   `YES`.</a:t>
            </a:r>
          </a:p>
          <a:p>
            <a:endParaRPr lang="en-US" sz="2000" dirty="0"/>
          </a:p>
          <a:p>
            <a:r>
              <a:rPr lang="en-US" sz="2000" dirty="0"/>
              <a:t>Millions of people all over the world earn part or all of their income online. </a:t>
            </a:r>
          </a:p>
          <a:p>
            <a:endParaRPr lang="en-US" sz="2000" dirty="0"/>
          </a:p>
          <a:p>
            <a:r>
              <a:rPr lang="en-US" sz="2000" dirty="0"/>
              <a:t>Make sure to take your time and study each section carefully because throughout the book we have provided you with detailed information and website links that will give you all the resources necessary to get started today, so take your time and read the book as we have a little twist coming up that will make you a healthy income.</a:t>
            </a:r>
          </a:p>
          <a:p>
            <a:endParaRPr lang="en-US" sz="2000" dirty="0"/>
          </a:p>
          <a:p>
            <a:r>
              <a:rPr lang="en-US" sz="2000" dirty="0"/>
              <a:t>                             !!So lets get started!!</a:t>
            </a:r>
          </a:p>
          <a:p>
            <a:endParaRPr lang="en-US" sz="2000" dirty="0"/>
          </a:p>
        </p:txBody>
      </p:sp>
    </p:spTree>
    <p:extLst>
      <p:ext uri="{BB962C8B-B14F-4D97-AF65-F5344CB8AC3E}">
        <p14:creationId xmlns:p14="http://schemas.microsoft.com/office/powerpoint/2010/main" val="802371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E5C989-E763-4AE4-B814-6633C179BB9F}"/>
              </a:ext>
            </a:extLst>
          </p:cNvPr>
          <p:cNvSpPr txBox="1"/>
          <p:nvPr/>
        </p:nvSpPr>
        <p:spPr>
          <a:xfrm>
            <a:off x="1949450" y="685800"/>
            <a:ext cx="3873500" cy="646331"/>
          </a:xfrm>
          <a:prstGeom prst="rect">
            <a:avLst/>
          </a:prstGeom>
          <a:noFill/>
        </p:spPr>
        <p:txBody>
          <a:bodyPr wrap="square" rtlCol="0">
            <a:spAutoFit/>
          </a:bodyPr>
          <a:lstStyle/>
          <a:p>
            <a:r>
              <a:rPr lang="en-US" sz="3600" dirty="0"/>
              <a:t>METHOD THIRD</a:t>
            </a:r>
            <a:endParaRPr lang="el-GR" sz="3600" dirty="0"/>
          </a:p>
        </p:txBody>
      </p:sp>
      <p:sp>
        <p:nvSpPr>
          <p:cNvPr id="3" name="TextBox 2">
            <a:extLst>
              <a:ext uri="{FF2B5EF4-FFF2-40B4-BE49-F238E27FC236}">
                <a16:creationId xmlns:a16="http://schemas.microsoft.com/office/drawing/2014/main" id="{B3F59723-CD29-4760-B419-70CD30D23F43}"/>
              </a:ext>
            </a:extLst>
          </p:cNvPr>
          <p:cNvSpPr txBox="1"/>
          <p:nvPr/>
        </p:nvSpPr>
        <p:spPr>
          <a:xfrm>
            <a:off x="3429000" y="4572000"/>
            <a:ext cx="914400" cy="914400"/>
          </a:xfrm>
          <a:prstGeom prst="rect">
            <a:avLst/>
          </a:prstGeom>
          <a:noFill/>
        </p:spPr>
        <p:txBody>
          <a:bodyPr wrap="square" rtlCol="0">
            <a:spAutoFit/>
          </a:bodyPr>
          <a:lstStyle/>
          <a:p>
            <a:endParaRPr lang="el-GR" dirty="0"/>
          </a:p>
        </p:txBody>
      </p:sp>
      <p:sp>
        <p:nvSpPr>
          <p:cNvPr id="4" name="TextBox 3">
            <a:extLst>
              <a:ext uri="{FF2B5EF4-FFF2-40B4-BE49-F238E27FC236}">
                <a16:creationId xmlns:a16="http://schemas.microsoft.com/office/drawing/2014/main" id="{C3988536-442A-4A7A-9F4E-08FC6D0F80EB}"/>
              </a:ext>
            </a:extLst>
          </p:cNvPr>
          <p:cNvSpPr txBox="1"/>
          <p:nvPr/>
        </p:nvSpPr>
        <p:spPr>
          <a:xfrm>
            <a:off x="984250" y="1567070"/>
            <a:ext cx="6718300" cy="1384995"/>
          </a:xfrm>
          <a:prstGeom prst="rect">
            <a:avLst/>
          </a:prstGeom>
          <a:noFill/>
        </p:spPr>
        <p:txBody>
          <a:bodyPr wrap="square" rtlCol="0">
            <a:spAutoFit/>
          </a:bodyPr>
          <a:lstStyle/>
          <a:p>
            <a:pPr algn="l"/>
            <a:r>
              <a:rPr lang="en-US" sz="2800" b="1" i="0" dirty="0">
                <a:solidFill>
                  <a:schemeClr val="accent1"/>
                </a:solidFill>
                <a:effectLst/>
                <a:latin typeface="Arial Black" panose="020B0A04020102020204" pitchFamily="34" charset="0"/>
              </a:rPr>
              <a:t>          </a:t>
            </a:r>
            <a:r>
              <a:rPr lang="en-US" sz="2800" b="1" i="0" dirty="0" err="1">
                <a:solidFill>
                  <a:schemeClr val="accent1"/>
                </a:solidFill>
                <a:effectLst/>
                <a:latin typeface="Arial Black" panose="020B0A04020102020204" pitchFamily="34" charset="0"/>
              </a:rPr>
              <a:t>InVideo</a:t>
            </a:r>
            <a:r>
              <a:rPr lang="en-US" sz="2800" b="1" i="0" dirty="0">
                <a:solidFill>
                  <a:schemeClr val="accent1"/>
                </a:solidFill>
                <a:effectLst/>
                <a:latin typeface="Arial Black" panose="020B0A04020102020204" pitchFamily="34" charset="0"/>
              </a:rPr>
              <a:t> Review  </a:t>
            </a:r>
          </a:p>
          <a:p>
            <a:pPr algn="l"/>
            <a:r>
              <a:rPr lang="en-US" sz="2800" b="1" i="0" dirty="0">
                <a:solidFill>
                  <a:schemeClr val="accent1"/>
                </a:solidFill>
                <a:effectLst/>
                <a:latin typeface="Arial Black" panose="020B0A04020102020204" pitchFamily="34" charset="0"/>
              </a:rPr>
              <a:t>How to Make Money in 2022</a:t>
            </a:r>
          </a:p>
          <a:p>
            <a:br>
              <a:rPr lang="en-US" dirty="0"/>
            </a:br>
            <a:endParaRPr lang="el-GR" dirty="0"/>
          </a:p>
        </p:txBody>
      </p:sp>
      <p:sp>
        <p:nvSpPr>
          <p:cNvPr id="5" name="TextBox 4">
            <a:extLst>
              <a:ext uri="{FF2B5EF4-FFF2-40B4-BE49-F238E27FC236}">
                <a16:creationId xmlns:a16="http://schemas.microsoft.com/office/drawing/2014/main" id="{A354D2E4-16CB-4D32-9805-5F21B9D77595}"/>
              </a:ext>
            </a:extLst>
          </p:cNvPr>
          <p:cNvSpPr txBox="1"/>
          <p:nvPr/>
        </p:nvSpPr>
        <p:spPr>
          <a:xfrm>
            <a:off x="285750" y="3432512"/>
            <a:ext cx="7200900" cy="5940088"/>
          </a:xfrm>
          <a:prstGeom prst="rect">
            <a:avLst/>
          </a:prstGeom>
          <a:noFill/>
        </p:spPr>
        <p:txBody>
          <a:bodyPr wrap="square" rtlCol="0">
            <a:spAutoFit/>
          </a:bodyPr>
          <a:lstStyle/>
          <a:p>
            <a:r>
              <a:rPr lang="en-US" sz="2000" b="0" i="0" dirty="0">
                <a:solidFill>
                  <a:srgbClr val="4A4A4A"/>
                </a:solidFill>
                <a:effectLst/>
                <a:latin typeface="Arial Black" panose="020B0A04020102020204" pitchFamily="34" charset="0"/>
              </a:rPr>
              <a:t>Have you ever used </a:t>
            </a:r>
            <a:r>
              <a:rPr lang="en-US" sz="2000" b="0" i="0" dirty="0">
                <a:effectLst/>
                <a:latin typeface="Arial Black" panose="020B0A04020102020204" pitchFamily="34" charset="0"/>
                <a:hlinkClick r:id="rId2"/>
              </a:rPr>
              <a:t>Canva.com</a:t>
            </a:r>
            <a:r>
              <a:rPr lang="en-US" sz="2000" b="0" i="0" dirty="0">
                <a:solidFill>
                  <a:srgbClr val="4A4A4A"/>
                </a:solidFill>
                <a:effectLst/>
                <a:latin typeface="Arial Black" panose="020B0A04020102020204" pitchFamily="34" charset="0"/>
              </a:rPr>
              <a:t> and appreciated how it has helped</a:t>
            </a:r>
            <a:br>
              <a:rPr lang="en-US" sz="2000" dirty="0"/>
            </a:br>
            <a:r>
              <a:rPr lang="en-US" sz="2000" b="0" i="0" dirty="0">
                <a:solidFill>
                  <a:srgbClr val="4A4A4A"/>
                </a:solidFill>
                <a:effectLst/>
                <a:latin typeface="Arial Black" panose="020B0A04020102020204" pitchFamily="34" charset="0"/>
              </a:rPr>
              <a:t>non-designers create eye-catch images?</a:t>
            </a:r>
          </a:p>
          <a:p>
            <a:br>
              <a:rPr lang="en-US" sz="2000" dirty="0"/>
            </a:br>
            <a:r>
              <a:rPr lang="en-US" sz="2000" b="0" i="0" dirty="0">
                <a:solidFill>
                  <a:srgbClr val="4A4A4A"/>
                </a:solidFill>
                <a:effectLst/>
                <a:latin typeface="Arial Black" panose="020B0A04020102020204" pitchFamily="34" charset="0"/>
              </a:rPr>
              <a:t>If yes, then you’re going to love </a:t>
            </a:r>
            <a:r>
              <a:rPr lang="en-US" sz="2000" b="0" i="0" dirty="0">
                <a:effectLst/>
                <a:latin typeface="Arial Black" panose="020B0A04020102020204" pitchFamily="34" charset="0"/>
                <a:hlinkClick r:id="rId3"/>
              </a:rPr>
              <a:t>InVideo.com</a:t>
            </a:r>
            <a:r>
              <a:rPr lang="en-US" sz="2000" b="0" i="0" dirty="0">
                <a:solidFill>
                  <a:srgbClr val="4A4A4A"/>
                </a:solidFill>
                <a:effectLst/>
                <a:latin typeface="Arial Black" panose="020B0A04020102020204" pitchFamily="34" charset="0"/>
              </a:rPr>
              <a:t> without a doubt.</a:t>
            </a:r>
            <a:br>
              <a:rPr lang="en-US" sz="2000" dirty="0"/>
            </a:br>
            <a:r>
              <a:rPr lang="en-US" sz="2000" b="0" i="0" dirty="0">
                <a:solidFill>
                  <a:srgbClr val="4A4A4A"/>
                </a:solidFill>
                <a:effectLst/>
                <a:latin typeface="Arial Black" panose="020B0A04020102020204" pitchFamily="34" charset="0"/>
              </a:rPr>
              <a:t>It does the same with a focus on helping you create videos.</a:t>
            </a:r>
          </a:p>
          <a:p>
            <a:br>
              <a:rPr lang="en-US" sz="2000" dirty="0"/>
            </a:br>
            <a:r>
              <a:rPr lang="en-US" sz="2000" b="0" i="0" dirty="0">
                <a:solidFill>
                  <a:srgbClr val="4A4A4A"/>
                </a:solidFill>
                <a:effectLst/>
                <a:latin typeface="Arial Black" panose="020B0A04020102020204" pitchFamily="34" charset="0"/>
              </a:rPr>
              <a:t>In this review, I’m going to cover:</a:t>
            </a:r>
          </a:p>
          <a:p>
            <a:br>
              <a:rPr lang="en-US" sz="2000" dirty="0"/>
            </a:br>
            <a:r>
              <a:rPr lang="en-US" sz="2000" b="0" i="0" dirty="0">
                <a:solidFill>
                  <a:srgbClr val="4A4A4A"/>
                </a:solidFill>
                <a:effectLst/>
                <a:latin typeface="Arial Black" panose="020B0A04020102020204" pitchFamily="34" charset="0"/>
              </a:rPr>
              <a:t>What is </a:t>
            </a:r>
            <a:r>
              <a:rPr lang="en-US" sz="2000" b="0" i="0" dirty="0">
                <a:effectLst/>
                <a:latin typeface="Arial Black" panose="020B0A04020102020204" pitchFamily="34" charset="0"/>
                <a:hlinkClick r:id="rId3"/>
              </a:rPr>
              <a:t>InVideo.com</a:t>
            </a:r>
            <a:r>
              <a:rPr lang="en-US" sz="2000" b="0" i="0" dirty="0">
                <a:solidFill>
                  <a:srgbClr val="4A4A4A"/>
                </a:solidFill>
                <a:effectLst/>
                <a:latin typeface="Arial Black" panose="020B0A04020102020204" pitchFamily="34" charset="0"/>
              </a:rPr>
              <a:t> ,its features and pricing.</a:t>
            </a:r>
            <a:br>
              <a:rPr lang="en-US" sz="2000" dirty="0"/>
            </a:br>
            <a:r>
              <a:rPr lang="en-US" sz="2000" b="0" i="0" dirty="0">
                <a:solidFill>
                  <a:srgbClr val="4A4A4A"/>
                </a:solidFill>
                <a:effectLst/>
                <a:latin typeface="Arial Black" panose="020B0A04020102020204" pitchFamily="34" charset="0"/>
              </a:rPr>
              <a:t>Should you go for it or not?</a:t>
            </a:r>
            <a:br>
              <a:rPr lang="en-US" sz="2000" dirty="0"/>
            </a:br>
            <a:br>
              <a:rPr lang="en-US" sz="2000" dirty="0"/>
            </a:br>
            <a:r>
              <a:rPr lang="en-US" sz="2000" b="0" i="0" dirty="0">
                <a:solidFill>
                  <a:srgbClr val="4A4A4A"/>
                </a:solidFill>
                <a:effectLst/>
                <a:latin typeface="Arial Black" panose="020B0A04020102020204" pitchFamily="34" charset="0"/>
              </a:rPr>
              <a:t>How to benefit from </a:t>
            </a:r>
            <a:r>
              <a:rPr lang="en-US" sz="2000" b="0" i="0" dirty="0" err="1">
                <a:solidFill>
                  <a:srgbClr val="4A4A4A"/>
                </a:solidFill>
                <a:effectLst/>
                <a:latin typeface="Arial Black" panose="020B0A04020102020204" pitchFamily="34" charset="0"/>
              </a:rPr>
              <a:t>InVideo</a:t>
            </a:r>
            <a:r>
              <a:rPr lang="en-US" sz="2000" b="0" i="0" dirty="0">
                <a:solidFill>
                  <a:srgbClr val="4A4A4A"/>
                </a:solidFill>
                <a:effectLst/>
                <a:latin typeface="Arial Black" panose="020B0A04020102020204" pitchFamily="34" charset="0"/>
              </a:rPr>
              <a:t> even if you aren’t a freelancer.</a:t>
            </a:r>
            <a:br>
              <a:rPr lang="en-US" sz="2000" dirty="0"/>
            </a:br>
            <a:r>
              <a:rPr lang="en-US" sz="2000" b="0" i="0" dirty="0">
                <a:solidFill>
                  <a:srgbClr val="4A4A4A"/>
                </a:solidFill>
                <a:effectLst/>
                <a:latin typeface="Arial Black" panose="020B0A04020102020204" pitchFamily="34" charset="0"/>
              </a:rPr>
              <a:t>Let’s start with the platform’s introduction,</a:t>
            </a:r>
            <a:br>
              <a:rPr lang="en-US" sz="2000" dirty="0"/>
            </a:br>
            <a:r>
              <a:rPr lang="en-US" sz="2000" b="0" i="0" dirty="0">
                <a:solidFill>
                  <a:srgbClr val="4A4A4A"/>
                </a:solidFill>
                <a:effectLst/>
                <a:latin typeface="Arial Black" panose="020B0A04020102020204" pitchFamily="34" charset="0"/>
              </a:rPr>
              <a:t>especially if you have never or recently heard about it.</a:t>
            </a:r>
            <a:endParaRPr lang="el-GR" sz="2000" dirty="0"/>
          </a:p>
        </p:txBody>
      </p:sp>
    </p:spTree>
    <p:extLst>
      <p:ext uri="{BB962C8B-B14F-4D97-AF65-F5344CB8AC3E}">
        <p14:creationId xmlns:p14="http://schemas.microsoft.com/office/powerpoint/2010/main" val="127585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D658DF-3FF7-4905-9D96-0885BD06B174}"/>
              </a:ext>
            </a:extLst>
          </p:cNvPr>
          <p:cNvSpPr txBox="1"/>
          <p:nvPr/>
        </p:nvSpPr>
        <p:spPr>
          <a:xfrm>
            <a:off x="1955800" y="520273"/>
            <a:ext cx="3657600" cy="523220"/>
          </a:xfrm>
          <a:prstGeom prst="rect">
            <a:avLst/>
          </a:prstGeom>
          <a:noFill/>
        </p:spPr>
        <p:txBody>
          <a:bodyPr wrap="square" rtlCol="0">
            <a:spAutoFit/>
          </a:bodyPr>
          <a:lstStyle/>
          <a:p>
            <a:r>
              <a:rPr lang="en-US" sz="2800" b="0" i="0" dirty="0">
                <a:solidFill>
                  <a:schemeClr val="accent1"/>
                </a:solidFill>
                <a:effectLst/>
                <a:latin typeface="Arial Black" panose="020B0A04020102020204" pitchFamily="34" charset="0"/>
              </a:rPr>
              <a:t>What is </a:t>
            </a:r>
            <a:r>
              <a:rPr lang="en-US" sz="2800" b="0" i="0" dirty="0" err="1">
                <a:solidFill>
                  <a:schemeClr val="accent1"/>
                </a:solidFill>
                <a:effectLst/>
                <a:latin typeface="Arial Black" panose="020B0A04020102020204" pitchFamily="34" charset="0"/>
              </a:rPr>
              <a:t>InVideo</a:t>
            </a:r>
            <a:endParaRPr lang="el-GR" sz="2800" dirty="0">
              <a:solidFill>
                <a:schemeClr val="accent1"/>
              </a:solidFill>
            </a:endParaRPr>
          </a:p>
        </p:txBody>
      </p:sp>
      <p:sp>
        <p:nvSpPr>
          <p:cNvPr id="4" name="TextBox 3">
            <a:extLst>
              <a:ext uri="{FF2B5EF4-FFF2-40B4-BE49-F238E27FC236}">
                <a16:creationId xmlns:a16="http://schemas.microsoft.com/office/drawing/2014/main" id="{A6F4A5E2-7FEB-421C-9E22-81BDB69B9BBE}"/>
              </a:ext>
            </a:extLst>
          </p:cNvPr>
          <p:cNvSpPr txBox="1"/>
          <p:nvPr/>
        </p:nvSpPr>
        <p:spPr>
          <a:xfrm>
            <a:off x="254000" y="1443603"/>
            <a:ext cx="7391400" cy="8094524"/>
          </a:xfrm>
          <a:prstGeom prst="rect">
            <a:avLst/>
          </a:prstGeom>
          <a:noFill/>
        </p:spPr>
        <p:txBody>
          <a:bodyPr wrap="square" rtlCol="0">
            <a:spAutoFit/>
          </a:bodyPr>
          <a:lstStyle/>
          <a:p>
            <a:r>
              <a:rPr lang="en-US" sz="2000" b="0" i="0" dirty="0" err="1">
                <a:solidFill>
                  <a:srgbClr val="4A4A4A"/>
                </a:solidFill>
                <a:effectLst/>
                <a:latin typeface="Arial Black" panose="020B0A04020102020204" pitchFamily="34" charset="0"/>
              </a:rPr>
              <a:t>InVideo</a:t>
            </a:r>
            <a:r>
              <a:rPr lang="en-US" sz="2000" b="0" i="0" dirty="0">
                <a:solidFill>
                  <a:srgbClr val="4A4A4A"/>
                </a:solidFill>
                <a:effectLst/>
                <a:latin typeface="Arial Black" panose="020B0A04020102020204" pitchFamily="34" charset="0"/>
              </a:rPr>
              <a:t> helps you create different eye-catching videos with templates,</a:t>
            </a:r>
            <a:br>
              <a:rPr lang="en-US" sz="2000" dirty="0"/>
            </a:br>
            <a:r>
              <a:rPr lang="en-US" sz="2000" b="0" i="0" dirty="0">
                <a:solidFill>
                  <a:srgbClr val="4A4A4A"/>
                </a:solidFill>
                <a:effectLst/>
                <a:latin typeface="Arial Black" panose="020B0A04020102020204" pitchFamily="34" charset="0"/>
              </a:rPr>
              <a:t>just like you create images on </a:t>
            </a:r>
            <a:r>
              <a:rPr lang="en-US" sz="2000" b="0" i="0" dirty="0">
                <a:effectLst/>
                <a:latin typeface="Arial Black" panose="020B0A04020102020204" pitchFamily="34" charset="0"/>
                <a:hlinkClick r:id="rId2"/>
              </a:rPr>
              <a:t>Canva.com</a:t>
            </a:r>
            <a:endParaRPr lang="en-US" sz="2000" b="0" i="0" dirty="0">
              <a:effectLst/>
              <a:latin typeface="Arial Black" panose="020B0A04020102020204" pitchFamily="34" charset="0"/>
            </a:endParaRPr>
          </a:p>
          <a:p>
            <a:br>
              <a:rPr lang="en-US" sz="2000" dirty="0"/>
            </a:br>
            <a:r>
              <a:rPr lang="en-US" sz="2000" b="0" i="0" dirty="0">
                <a:solidFill>
                  <a:srgbClr val="4A4A4A"/>
                </a:solidFill>
                <a:effectLst/>
                <a:latin typeface="Arial Black" panose="020B0A04020102020204" pitchFamily="34" charset="0"/>
              </a:rPr>
              <a:t>Also helps you create your blog posts and articles into video format.</a:t>
            </a:r>
          </a:p>
          <a:p>
            <a:br>
              <a:rPr lang="en-US" sz="2000" dirty="0"/>
            </a:br>
            <a:r>
              <a:rPr lang="en-US" sz="2000" b="0" i="0" dirty="0">
                <a:solidFill>
                  <a:srgbClr val="4A4A4A"/>
                </a:solidFill>
                <a:effectLst/>
                <a:latin typeface="Arial Black" panose="020B0A04020102020204" pitchFamily="34" charset="0"/>
              </a:rPr>
              <a:t>And I believe it’s a wonderful thing, especially if you’re a blogger</a:t>
            </a:r>
            <a:br>
              <a:rPr lang="en-US" sz="2000" dirty="0"/>
            </a:br>
            <a:r>
              <a:rPr lang="en-US" sz="2000" b="0" i="0" dirty="0">
                <a:solidFill>
                  <a:srgbClr val="4A4A4A"/>
                </a:solidFill>
                <a:effectLst/>
                <a:latin typeface="Arial Black" panose="020B0A04020102020204" pitchFamily="34" charset="0"/>
              </a:rPr>
              <a:t>who loves the idea of repurposing his or her content.</a:t>
            </a:r>
          </a:p>
          <a:p>
            <a:endParaRPr lang="en-US" sz="2000" b="0" i="0" dirty="0">
              <a:solidFill>
                <a:srgbClr val="4A4A4A"/>
              </a:solidFill>
              <a:effectLst/>
              <a:latin typeface="Arial Black" panose="020B0A04020102020204" pitchFamily="34" charset="0"/>
            </a:endParaRPr>
          </a:p>
          <a:p>
            <a:r>
              <a:rPr lang="en-US" sz="2000" b="0" i="0" dirty="0">
                <a:solidFill>
                  <a:srgbClr val="4A4A4A"/>
                </a:solidFill>
                <a:effectLst/>
                <a:latin typeface="Arial Black" panose="020B0A04020102020204" pitchFamily="34" charset="0"/>
              </a:rPr>
              <a:t>Even though I run a fairly successful YouTube channel and I edit all of</a:t>
            </a:r>
            <a:br>
              <a:rPr lang="en-US" sz="2000" dirty="0"/>
            </a:br>
            <a:r>
              <a:rPr lang="en-US" sz="2000" b="0" i="0" dirty="0">
                <a:solidFill>
                  <a:srgbClr val="4A4A4A"/>
                </a:solidFill>
                <a:effectLst/>
                <a:latin typeface="Arial Black" panose="020B0A04020102020204" pitchFamily="34" charset="0"/>
              </a:rPr>
              <a:t>my videos myself , But I am not an expert in creating video content.</a:t>
            </a:r>
          </a:p>
          <a:p>
            <a:br>
              <a:rPr lang="en-US" sz="2000" dirty="0"/>
            </a:br>
            <a:r>
              <a:rPr lang="en-US" sz="2000" b="0" i="0" dirty="0">
                <a:solidFill>
                  <a:srgbClr val="4A4A4A"/>
                </a:solidFill>
                <a:effectLst/>
                <a:latin typeface="Arial Black" panose="020B0A04020102020204" pitchFamily="34" charset="0"/>
              </a:rPr>
              <a:t>And yet I’ve created a lot of videos using </a:t>
            </a:r>
            <a:r>
              <a:rPr lang="en-US" sz="2000" b="0" i="0" dirty="0">
                <a:effectLst/>
                <a:latin typeface="Arial Black" panose="020B0A04020102020204" pitchFamily="34" charset="0"/>
                <a:hlinkClick r:id="rId3"/>
              </a:rPr>
              <a:t>InVideo.com</a:t>
            </a:r>
            <a:br>
              <a:rPr lang="en-US" sz="2000" dirty="0"/>
            </a:br>
            <a:r>
              <a:rPr lang="en-US" sz="2000" b="0" i="0" dirty="0">
                <a:solidFill>
                  <a:srgbClr val="4A4A4A"/>
                </a:solidFill>
                <a:effectLst/>
                <a:latin typeface="Arial Black" panose="020B0A04020102020204" pitchFamily="34" charset="0"/>
              </a:rPr>
              <a:t>So if I can do it, you can surely do it. Don’t believe me?</a:t>
            </a:r>
          </a:p>
          <a:p>
            <a:br>
              <a:rPr lang="en-US" sz="2000" dirty="0"/>
            </a:br>
            <a:r>
              <a:rPr lang="en-US" sz="2000" b="0" i="0" dirty="0">
                <a:solidFill>
                  <a:srgbClr val="4A4A4A"/>
                </a:solidFill>
                <a:effectLst/>
                <a:latin typeface="Arial Black" panose="020B0A04020102020204" pitchFamily="34" charset="0"/>
              </a:rPr>
              <a:t>Let me walk you through the process of creating videos with </a:t>
            </a:r>
            <a:r>
              <a:rPr lang="en-US" sz="2000" b="0" i="0" dirty="0" err="1">
                <a:solidFill>
                  <a:srgbClr val="4A4A4A"/>
                </a:solidFill>
                <a:effectLst/>
                <a:latin typeface="Arial Black" panose="020B0A04020102020204" pitchFamily="34" charset="0"/>
              </a:rPr>
              <a:t>InVideo</a:t>
            </a:r>
            <a:r>
              <a:rPr lang="en-US" sz="2000" b="0" i="0" dirty="0">
                <a:solidFill>
                  <a:srgbClr val="4A4A4A"/>
                </a:solidFill>
                <a:effectLst/>
                <a:latin typeface="Arial Black" panose="020B0A04020102020204" pitchFamily="34" charset="0"/>
              </a:rPr>
              <a:t>.</a:t>
            </a:r>
          </a:p>
          <a:p>
            <a:endParaRPr lang="en-US" sz="2000" dirty="0">
              <a:solidFill>
                <a:srgbClr val="4A4A4A"/>
              </a:solidFill>
              <a:latin typeface="Arial Black" panose="020B0A04020102020204" pitchFamily="34" charset="0"/>
            </a:endParaRPr>
          </a:p>
          <a:p>
            <a:r>
              <a:rPr lang="en-US" sz="2000" b="1" i="0" dirty="0">
                <a:solidFill>
                  <a:srgbClr val="4A4A4A"/>
                </a:solidFill>
                <a:effectLst/>
                <a:latin typeface="Arial Black" panose="020B0A04020102020204" pitchFamily="34" charset="0"/>
              </a:rPr>
              <a:t>For more articles please visit &gt;&gt;&gt; </a:t>
            </a:r>
            <a:r>
              <a:rPr lang="en-US" sz="2000" b="1" i="0" dirty="0" err="1">
                <a:solidFill>
                  <a:srgbClr val="4A4A4A"/>
                </a:solidFill>
                <a:effectLst/>
                <a:latin typeface="Arial Black" panose="020B0A04020102020204" pitchFamily="34" charset="0"/>
                <a:hlinkClick r:id="rId4"/>
              </a:rPr>
              <a:t>EwaysMoney</a:t>
            </a:r>
            <a:endParaRPr lang="el-GR" sz="2000" dirty="0"/>
          </a:p>
        </p:txBody>
      </p:sp>
    </p:spTree>
    <p:extLst>
      <p:ext uri="{BB962C8B-B14F-4D97-AF65-F5344CB8AC3E}">
        <p14:creationId xmlns:p14="http://schemas.microsoft.com/office/powerpoint/2010/main" val="1092381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2102B-0E0D-43C3-AA5A-B51CFE90CC89}"/>
              </a:ext>
            </a:extLst>
          </p:cNvPr>
          <p:cNvSpPr txBox="1"/>
          <p:nvPr/>
        </p:nvSpPr>
        <p:spPr>
          <a:xfrm>
            <a:off x="552450" y="711200"/>
            <a:ext cx="6667500" cy="523220"/>
          </a:xfrm>
          <a:prstGeom prst="rect">
            <a:avLst/>
          </a:prstGeom>
          <a:noFill/>
        </p:spPr>
        <p:txBody>
          <a:bodyPr wrap="square" rtlCol="0">
            <a:spAutoFit/>
          </a:bodyPr>
          <a:lstStyle/>
          <a:p>
            <a:pPr algn="l"/>
            <a:r>
              <a:rPr lang="en-US" sz="2800" b="1" i="0" dirty="0" err="1">
                <a:solidFill>
                  <a:schemeClr val="accent1"/>
                </a:solidFill>
                <a:effectLst/>
                <a:latin typeface="Arial Black" panose="020B0A04020102020204" pitchFamily="34" charset="0"/>
                <a:hlinkClick r:id="rId2">
                  <a:extLst>
                    <a:ext uri="{A12FA001-AC4F-418D-AE19-62706E023703}">
                      <ahyp:hlinkClr xmlns:ahyp="http://schemas.microsoft.com/office/drawing/2018/hyperlinkcolor" val="tx"/>
                    </a:ext>
                  </a:extLst>
                </a:hlinkClick>
              </a:rPr>
              <a:t>InVideo</a:t>
            </a:r>
            <a:r>
              <a:rPr lang="en-US" sz="2800" b="1" i="0" dirty="0">
                <a:solidFill>
                  <a:schemeClr val="accent1"/>
                </a:solidFill>
                <a:effectLst/>
                <a:latin typeface="Arial Black" panose="020B0A04020102020204" pitchFamily="34" charset="0"/>
              </a:rPr>
              <a:t> Review – How It Works</a:t>
            </a:r>
          </a:p>
        </p:txBody>
      </p:sp>
      <p:sp>
        <p:nvSpPr>
          <p:cNvPr id="4" name="TextBox 3">
            <a:extLst>
              <a:ext uri="{FF2B5EF4-FFF2-40B4-BE49-F238E27FC236}">
                <a16:creationId xmlns:a16="http://schemas.microsoft.com/office/drawing/2014/main" id="{B515F41F-543B-40E3-BFE9-60F1E25113BA}"/>
              </a:ext>
            </a:extLst>
          </p:cNvPr>
          <p:cNvSpPr txBox="1"/>
          <p:nvPr/>
        </p:nvSpPr>
        <p:spPr>
          <a:xfrm>
            <a:off x="203200" y="2120900"/>
            <a:ext cx="7404100" cy="6863417"/>
          </a:xfrm>
          <a:prstGeom prst="rect">
            <a:avLst/>
          </a:prstGeom>
          <a:noFill/>
        </p:spPr>
        <p:txBody>
          <a:bodyPr wrap="square" rtlCol="0">
            <a:spAutoFit/>
          </a:bodyPr>
          <a:lstStyle/>
          <a:p>
            <a:r>
              <a:rPr lang="en-US" sz="2000" b="0" i="0" dirty="0">
                <a:solidFill>
                  <a:srgbClr val="4A4A4A"/>
                </a:solidFill>
                <a:effectLst/>
                <a:latin typeface="Arial Black" panose="020B0A04020102020204" pitchFamily="34" charset="0"/>
              </a:rPr>
              <a:t>The homepage explains how video creation works on the platform.</a:t>
            </a:r>
            <a:br>
              <a:rPr lang="en-US" sz="2000" dirty="0"/>
            </a:br>
            <a:r>
              <a:rPr lang="en-US" sz="2000" b="0" i="0" dirty="0">
                <a:solidFill>
                  <a:srgbClr val="4A4A4A"/>
                </a:solidFill>
                <a:effectLst/>
                <a:latin typeface="Arial Black" panose="020B0A04020102020204" pitchFamily="34" charset="0"/>
              </a:rPr>
              <a:t>Because the team knows that it’s the top feature of the platform.</a:t>
            </a:r>
          </a:p>
          <a:p>
            <a:br>
              <a:rPr lang="en-US" sz="2000" dirty="0"/>
            </a:br>
            <a:r>
              <a:rPr lang="en-US" sz="2000" b="0" i="0" dirty="0">
                <a:solidFill>
                  <a:srgbClr val="4A4A4A"/>
                </a:solidFill>
                <a:effectLst/>
                <a:latin typeface="Arial Black" panose="020B0A04020102020204" pitchFamily="34" charset="0"/>
              </a:rPr>
              <a:t>So what you need to do is ‘Sign Up’ for the </a:t>
            </a:r>
            <a:r>
              <a:rPr lang="en-US" sz="2000" b="0" i="0" dirty="0">
                <a:effectLst/>
                <a:latin typeface="Arial Black" panose="020B0A04020102020204" pitchFamily="34" charset="0"/>
                <a:hlinkClick r:id="rId2"/>
              </a:rPr>
              <a:t>InVideo.com</a:t>
            </a:r>
            <a:r>
              <a:rPr lang="en-US" sz="2000" b="0" i="0" dirty="0">
                <a:solidFill>
                  <a:srgbClr val="4A4A4A"/>
                </a:solidFill>
                <a:effectLst/>
                <a:latin typeface="Arial Black" panose="020B0A04020102020204" pitchFamily="34" charset="0"/>
              </a:rPr>
              <a:t> account</a:t>
            </a:r>
            <a:br>
              <a:rPr lang="en-US" sz="2000" dirty="0"/>
            </a:br>
            <a:r>
              <a:rPr lang="en-US" sz="2000" b="0" i="0" dirty="0">
                <a:solidFill>
                  <a:srgbClr val="4A4A4A"/>
                </a:solidFill>
                <a:effectLst/>
                <a:latin typeface="Arial Black" panose="020B0A04020102020204" pitchFamily="34" charset="0"/>
              </a:rPr>
              <a:t>and get started for free.</a:t>
            </a:r>
          </a:p>
          <a:p>
            <a:r>
              <a:rPr lang="en-US" sz="2000" b="0" i="0" dirty="0">
                <a:solidFill>
                  <a:srgbClr val="4A4A4A"/>
                </a:solidFill>
                <a:effectLst/>
                <a:latin typeface="Arial Black" panose="020B0A04020102020204" pitchFamily="34" charset="0"/>
              </a:rPr>
              <a:t>Start with a template that resonates well with your brand story or idea.</a:t>
            </a:r>
          </a:p>
          <a:p>
            <a:br>
              <a:rPr lang="en-US" sz="2000" dirty="0"/>
            </a:br>
            <a:r>
              <a:rPr lang="en-US" sz="2000" b="0" i="0" dirty="0">
                <a:solidFill>
                  <a:srgbClr val="4A4A4A"/>
                </a:solidFill>
                <a:effectLst/>
                <a:latin typeface="Arial Black" panose="020B0A04020102020204" pitchFamily="34" charset="0"/>
              </a:rPr>
              <a:t>After that, use </a:t>
            </a:r>
            <a:r>
              <a:rPr lang="en-US" sz="2000" b="0" i="0" dirty="0" err="1">
                <a:solidFill>
                  <a:srgbClr val="4A4A4A"/>
                </a:solidFill>
                <a:effectLst/>
                <a:latin typeface="Arial Black" panose="020B0A04020102020204" pitchFamily="34" charset="0"/>
              </a:rPr>
              <a:t>InVideo’s</a:t>
            </a:r>
            <a:r>
              <a:rPr lang="en-US" sz="2000" b="0" i="0" dirty="0">
                <a:solidFill>
                  <a:srgbClr val="4A4A4A"/>
                </a:solidFill>
                <a:effectLst/>
                <a:latin typeface="Arial Black" panose="020B0A04020102020204" pitchFamily="34" charset="0"/>
              </a:rPr>
              <a:t> free stock music, images, and videos.</a:t>
            </a:r>
            <a:br>
              <a:rPr lang="en-US" sz="2000" dirty="0"/>
            </a:br>
            <a:r>
              <a:rPr lang="en-US" sz="2000" b="0" i="0" dirty="0">
                <a:solidFill>
                  <a:srgbClr val="4A4A4A"/>
                </a:solidFill>
                <a:effectLst/>
                <a:latin typeface="Arial Black" panose="020B0A04020102020204" pitchFamily="34" charset="0"/>
              </a:rPr>
              <a:t>Adjust colors, timings, fonts, and whatnot.</a:t>
            </a:r>
            <a:br>
              <a:rPr lang="en-US" sz="2000" dirty="0"/>
            </a:br>
            <a:r>
              <a:rPr lang="en-US" sz="2000" b="0" i="0" dirty="0">
                <a:solidFill>
                  <a:srgbClr val="4A4A4A"/>
                </a:solidFill>
                <a:effectLst/>
                <a:latin typeface="Arial Black" panose="020B0A04020102020204" pitchFamily="34" charset="0"/>
              </a:rPr>
              <a:t>You can also start with a blank template so that you can add elements of your choice.</a:t>
            </a:r>
          </a:p>
          <a:p>
            <a:br>
              <a:rPr lang="en-US" sz="2000" dirty="0"/>
            </a:br>
            <a:r>
              <a:rPr lang="en-US" sz="2000" b="0" i="0" dirty="0">
                <a:solidFill>
                  <a:srgbClr val="4A4A4A"/>
                </a:solidFill>
                <a:effectLst/>
                <a:latin typeface="Arial Black" panose="020B0A04020102020204" pitchFamily="34" charset="0"/>
              </a:rPr>
              <a:t>Export your video project after you’re done. </a:t>
            </a:r>
            <a:r>
              <a:rPr lang="en-US" sz="2000" b="0" i="0" dirty="0">
                <a:effectLst/>
                <a:latin typeface="Arial Black" panose="020B0A04020102020204" pitchFamily="34" charset="0"/>
                <a:hlinkClick r:id="rId2"/>
              </a:rPr>
              <a:t>InVideo.com</a:t>
            </a:r>
            <a:r>
              <a:rPr lang="en-US" sz="2000" b="0" i="0" dirty="0">
                <a:solidFill>
                  <a:srgbClr val="4A4A4A"/>
                </a:solidFill>
                <a:effectLst/>
                <a:latin typeface="Arial Black" panose="020B0A04020102020204" pitchFamily="34" charset="0"/>
              </a:rPr>
              <a:t> also facilitates you</a:t>
            </a:r>
            <a:br>
              <a:rPr lang="en-US" sz="2000" dirty="0"/>
            </a:br>
            <a:r>
              <a:rPr lang="en-US" sz="2000" b="0" i="0" dirty="0">
                <a:solidFill>
                  <a:srgbClr val="4A4A4A"/>
                </a:solidFill>
                <a:effectLst/>
                <a:latin typeface="Arial Black" panose="020B0A04020102020204" pitchFamily="34" charset="0"/>
              </a:rPr>
              <a:t>to share it on social media within the platform.</a:t>
            </a:r>
            <a:br>
              <a:rPr lang="en-US" sz="2000" dirty="0"/>
            </a:br>
            <a:r>
              <a:rPr lang="en-US" sz="2000" b="0" i="0" dirty="0">
                <a:solidFill>
                  <a:srgbClr val="4A4A4A"/>
                </a:solidFill>
                <a:effectLst/>
                <a:latin typeface="Arial Black" panose="020B0A04020102020204" pitchFamily="34" charset="0"/>
              </a:rPr>
              <a:t>But now let’s get to know a little more about the platform’s features you can enjoy.</a:t>
            </a:r>
            <a:endParaRPr lang="el-GR" sz="2000" dirty="0"/>
          </a:p>
        </p:txBody>
      </p:sp>
    </p:spTree>
    <p:extLst>
      <p:ext uri="{BB962C8B-B14F-4D97-AF65-F5344CB8AC3E}">
        <p14:creationId xmlns:p14="http://schemas.microsoft.com/office/powerpoint/2010/main" val="3447521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338942-5830-4DA9-B451-65E4F9C3147C}"/>
              </a:ext>
            </a:extLst>
          </p:cNvPr>
          <p:cNvSpPr txBox="1"/>
          <p:nvPr/>
        </p:nvSpPr>
        <p:spPr>
          <a:xfrm>
            <a:off x="263133" y="152400"/>
            <a:ext cx="7106433" cy="461665"/>
          </a:xfrm>
          <a:prstGeom prst="rect">
            <a:avLst/>
          </a:prstGeom>
          <a:noFill/>
        </p:spPr>
        <p:txBody>
          <a:bodyPr wrap="none" rtlCol="0">
            <a:spAutoFit/>
          </a:bodyPr>
          <a:lstStyle/>
          <a:p>
            <a:r>
              <a:rPr lang="en-US" sz="2400" b="0" i="0" dirty="0" err="1">
                <a:solidFill>
                  <a:schemeClr val="accent1"/>
                </a:solidFill>
                <a:effectLst/>
                <a:latin typeface="Arial Black" panose="020B0A04020102020204" pitchFamily="34" charset="0"/>
              </a:rPr>
              <a:t>InVideo</a:t>
            </a:r>
            <a:r>
              <a:rPr lang="en-US" sz="2400" b="0" i="0" dirty="0">
                <a:solidFill>
                  <a:schemeClr val="accent1"/>
                </a:solidFill>
                <a:effectLst/>
                <a:latin typeface="Arial Black" panose="020B0A04020102020204" pitchFamily="34" charset="0"/>
              </a:rPr>
              <a:t> Features – What Makes It Unique</a:t>
            </a:r>
            <a:endParaRPr lang="el-GR" sz="2400" dirty="0">
              <a:solidFill>
                <a:schemeClr val="accent1"/>
              </a:solidFill>
            </a:endParaRPr>
          </a:p>
        </p:txBody>
      </p:sp>
      <p:sp>
        <p:nvSpPr>
          <p:cNvPr id="3" name="TextBox 2">
            <a:extLst>
              <a:ext uri="{FF2B5EF4-FFF2-40B4-BE49-F238E27FC236}">
                <a16:creationId xmlns:a16="http://schemas.microsoft.com/office/drawing/2014/main" id="{C2E1BED6-D9A2-416E-9A74-33E760C25E0A}"/>
              </a:ext>
            </a:extLst>
          </p:cNvPr>
          <p:cNvSpPr txBox="1"/>
          <p:nvPr/>
        </p:nvSpPr>
        <p:spPr>
          <a:xfrm>
            <a:off x="263133" y="748447"/>
            <a:ext cx="7246133" cy="9325630"/>
          </a:xfrm>
          <a:prstGeom prst="rect">
            <a:avLst/>
          </a:prstGeom>
          <a:noFill/>
        </p:spPr>
        <p:txBody>
          <a:bodyPr wrap="square" rtlCol="0">
            <a:spAutoFit/>
          </a:bodyPr>
          <a:lstStyle/>
          <a:p>
            <a:r>
              <a:rPr lang="en-US" sz="2000" b="0" i="0" dirty="0">
                <a:effectLst/>
                <a:latin typeface="Arial Black" panose="020B0A04020102020204" pitchFamily="34" charset="0"/>
                <a:hlinkClick r:id="rId2"/>
              </a:rPr>
              <a:t>InVideo.com</a:t>
            </a:r>
            <a:r>
              <a:rPr lang="en-US" sz="2000" b="0" i="0" dirty="0">
                <a:solidFill>
                  <a:srgbClr val="4A4A4A"/>
                </a:solidFill>
                <a:effectLst/>
                <a:latin typeface="Arial Black" panose="020B0A04020102020204" pitchFamily="34" charset="0"/>
              </a:rPr>
              <a:t> offers a lot of features for non-pro video creators like you and me.</a:t>
            </a:r>
            <a:br>
              <a:rPr lang="en-US" sz="2000" dirty="0"/>
            </a:br>
            <a:r>
              <a:rPr lang="en-US" sz="2000" b="0" i="0" dirty="0">
                <a:solidFill>
                  <a:srgbClr val="4A4A4A"/>
                </a:solidFill>
                <a:effectLst/>
                <a:latin typeface="Arial Black" panose="020B0A04020102020204" pitchFamily="34" charset="0"/>
              </a:rPr>
              <a:t>Let’s have a look at them now:</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Audio tools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Text overlay</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Media library</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Visual effects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Speed merge</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Reseller rights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Shareable link</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HD Resolution</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Variety of Fonts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Tons of stickers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Speed adjustment</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Font quote templates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Ready-made templates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Split and merge videos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Blog post/article to video</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Unlimited character length</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Video Making &amp; Stabilization</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Shapes, text boxes and more </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Ability to upload your photos and videos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Enhancements like collage, masks, and more</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The list goes </a:t>
            </a:r>
            <a:r>
              <a:rPr lang="en-US" sz="2000" b="0" i="0" dirty="0" err="1">
                <a:solidFill>
                  <a:srgbClr val="4A4A4A"/>
                </a:solidFill>
                <a:effectLst/>
                <a:latin typeface="Arial Black" panose="020B0A04020102020204" pitchFamily="34" charset="0"/>
              </a:rPr>
              <a:t>on.And</a:t>
            </a:r>
            <a:r>
              <a:rPr lang="en-US" sz="2000" b="0" i="0" dirty="0">
                <a:solidFill>
                  <a:srgbClr val="4A4A4A"/>
                </a:solidFill>
                <a:effectLst/>
                <a:latin typeface="Arial Black" panose="020B0A04020102020204" pitchFamily="34" charset="0"/>
              </a:rPr>
              <a:t> you get all these features with a 60-day money back guarantee and support.</a:t>
            </a:r>
            <a:br>
              <a:rPr lang="en-US" sz="2000" dirty="0"/>
            </a:br>
            <a:r>
              <a:rPr lang="en-US" sz="2000" b="0" i="0" dirty="0">
                <a:solidFill>
                  <a:srgbClr val="4A4A4A"/>
                </a:solidFill>
                <a:effectLst/>
                <a:latin typeface="Arial Black" panose="020B0A04020102020204" pitchFamily="34" charset="0"/>
              </a:rPr>
              <a:t>But you may think that it must be extremely expensive then, right? Wrong.</a:t>
            </a:r>
            <a:br>
              <a:rPr lang="en-US" sz="2000" dirty="0"/>
            </a:br>
            <a:r>
              <a:rPr lang="en-US" sz="2000" b="0" i="0" dirty="0">
                <a:solidFill>
                  <a:srgbClr val="4A4A4A"/>
                </a:solidFill>
                <a:effectLst/>
                <a:latin typeface="Arial Black" panose="020B0A04020102020204" pitchFamily="34" charset="0"/>
              </a:rPr>
              <a:t>Let me walk you through the pricing structure of </a:t>
            </a:r>
            <a:r>
              <a:rPr lang="en-US" sz="2000" b="0" i="0" dirty="0">
                <a:effectLst/>
                <a:latin typeface="Arial Black" panose="020B0A04020102020204" pitchFamily="34" charset="0"/>
                <a:hlinkClick r:id="rId2"/>
              </a:rPr>
              <a:t>InVideo.com</a:t>
            </a:r>
            <a:r>
              <a:rPr lang="en-US" sz="2000" b="0" i="0" dirty="0">
                <a:solidFill>
                  <a:srgbClr val="4A4A4A"/>
                </a:solidFill>
                <a:effectLst/>
                <a:latin typeface="Arial Black" panose="020B0A04020102020204" pitchFamily="34" charset="0"/>
              </a:rPr>
              <a:t> now.</a:t>
            </a:r>
          </a:p>
        </p:txBody>
      </p:sp>
    </p:spTree>
    <p:extLst>
      <p:ext uri="{BB962C8B-B14F-4D97-AF65-F5344CB8AC3E}">
        <p14:creationId xmlns:p14="http://schemas.microsoft.com/office/powerpoint/2010/main" val="3777098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E19ECE-9F50-4153-86C1-64801A2CA1B8}"/>
              </a:ext>
            </a:extLst>
          </p:cNvPr>
          <p:cNvSpPr txBox="1"/>
          <p:nvPr/>
        </p:nvSpPr>
        <p:spPr>
          <a:xfrm>
            <a:off x="1923980" y="685800"/>
            <a:ext cx="3924439" cy="584775"/>
          </a:xfrm>
          <a:prstGeom prst="rect">
            <a:avLst/>
          </a:prstGeom>
          <a:noFill/>
        </p:spPr>
        <p:txBody>
          <a:bodyPr wrap="square" rtlCol="0">
            <a:spAutoFit/>
          </a:bodyPr>
          <a:lstStyle/>
          <a:p>
            <a:pPr algn="l"/>
            <a:r>
              <a:rPr lang="en-US" sz="3200" b="1" i="0" dirty="0" err="1">
                <a:solidFill>
                  <a:schemeClr val="accent1"/>
                </a:solidFill>
                <a:effectLst/>
                <a:latin typeface="Arial Black" panose="020B0A04020102020204" pitchFamily="34" charset="0"/>
              </a:rPr>
              <a:t>InVideo</a:t>
            </a:r>
            <a:r>
              <a:rPr lang="en-US" sz="3200" b="1" i="0" dirty="0">
                <a:solidFill>
                  <a:schemeClr val="accent1"/>
                </a:solidFill>
                <a:effectLst/>
                <a:latin typeface="Arial Black" panose="020B0A04020102020204" pitchFamily="34" charset="0"/>
              </a:rPr>
              <a:t> Pricing</a:t>
            </a:r>
          </a:p>
        </p:txBody>
      </p:sp>
      <p:sp>
        <p:nvSpPr>
          <p:cNvPr id="3" name="TextBox 2">
            <a:extLst>
              <a:ext uri="{FF2B5EF4-FFF2-40B4-BE49-F238E27FC236}">
                <a16:creationId xmlns:a16="http://schemas.microsoft.com/office/drawing/2014/main" id="{7851DAA2-8302-49F2-B2C6-B816B7C68182}"/>
              </a:ext>
            </a:extLst>
          </p:cNvPr>
          <p:cNvSpPr txBox="1"/>
          <p:nvPr/>
        </p:nvSpPr>
        <p:spPr>
          <a:xfrm>
            <a:off x="342900" y="2120900"/>
            <a:ext cx="7277100" cy="7478970"/>
          </a:xfrm>
          <a:prstGeom prst="rect">
            <a:avLst/>
          </a:prstGeom>
          <a:noFill/>
        </p:spPr>
        <p:txBody>
          <a:bodyPr wrap="square" rtlCol="0">
            <a:spAutoFit/>
          </a:bodyPr>
          <a:lstStyle/>
          <a:p>
            <a:r>
              <a:rPr lang="en-US" sz="2000" b="0" i="0" dirty="0" err="1">
                <a:solidFill>
                  <a:srgbClr val="4A4A4A"/>
                </a:solidFill>
                <a:effectLst/>
                <a:latin typeface="Arial Black" panose="020B0A04020102020204" pitchFamily="34" charset="0"/>
              </a:rPr>
              <a:t>InVideo</a:t>
            </a:r>
            <a:r>
              <a:rPr lang="en-US" sz="2000" b="0" i="0" dirty="0">
                <a:solidFill>
                  <a:srgbClr val="4A4A4A"/>
                </a:solidFill>
                <a:effectLst/>
                <a:latin typeface="Arial Black" panose="020B0A04020102020204" pitchFamily="34" charset="0"/>
              </a:rPr>
              <a:t> is based on a freemium business model. And you can start using it for nothing.</a:t>
            </a:r>
            <a:br>
              <a:rPr lang="en-US" sz="2000" dirty="0"/>
            </a:br>
            <a:r>
              <a:rPr lang="en-US" sz="2000" b="0" i="0" dirty="0">
                <a:solidFill>
                  <a:srgbClr val="4A4A4A"/>
                </a:solidFill>
                <a:effectLst/>
                <a:latin typeface="Arial Black" panose="020B0A04020102020204" pitchFamily="34" charset="0"/>
              </a:rPr>
              <a:t>However it comes with a few limitations like having an </a:t>
            </a:r>
            <a:r>
              <a:rPr lang="en-US" sz="2000" b="0" i="0" dirty="0">
                <a:effectLst/>
                <a:latin typeface="Arial Black" panose="020B0A04020102020204" pitchFamily="34" charset="0"/>
                <a:hlinkClick r:id="rId2"/>
              </a:rPr>
              <a:t>InVideo.com</a:t>
            </a:r>
            <a:r>
              <a:rPr lang="en-US" sz="2000" b="0" i="0" dirty="0">
                <a:solidFill>
                  <a:srgbClr val="4A4A4A"/>
                </a:solidFill>
                <a:effectLst/>
                <a:latin typeface="Arial Black" panose="020B0A04020102020204" pitchFamily="34" charset="0"/>
              </a:rPr>
              <a:t> watermark and more.</a:t>
            </a:r>
            <a:br>
              <a:rPr lang="en-US" sz="2000" dirty="0"/>
            </a:br>
            <a:r>
              <a:rPr lang="en-US" sz="2000" b="0" i="0" dirty="0">
                <a:solidFill>
                  <a:srgbClr val="4A4A4A"/>
                </a:solidFill>
                <a:effectLst/>
                <a:latin typeface="Arial Black" panose="020B0A04020102020204" pitchFamily="34" charset="0"/>
              </a:rPr>
              <a:t>Let’s get to know what you can get for free:</a:t>
            </a:r>
          </a:p>
          <a:p>
            <a:endParaRPr lang="en-US" sz="2000" b="0" i="0" dirty="0">
              <a:solidFill>
                <a:srgbClr val="4A4A4A"/>
              </a:solidFill>
              <a:effectLst/>
              <a:latin typeface="Arial Black" panose="020B0A04020102020204" pitchFamily="34" charset="0"/>
            </a:endParaRPr>
          </a:p>
          <a:p>
            <a:pPr algn="l">
              <a:buFont typeface="Arial" panose="020B0604020202020204" pitchFamily="34" charset="0"/>
              <a:buChar char="•"/>
            </a:pPr>
            <a:r>
              <a:rPr lang="en-US" sz="2000" b="0" i="0" dirty="0" err="1">
                <a:solidFill>
                  <a:srgbClr val="4A4A4A"/>
                </a:solidFill>
                <a:effectLst/>
                <a:latin typeface="Arial Black" panose="020B0A04020102020204" pitchFamily="34" charset="0"/>
              </a:rPr>
              <a:t>InVideo</a:t>
            </a:r>
            <a:r>
              <a:rPr lang="en-US" sz="2000" b="0" i="0" dirty="0">
                <a:solidFill>
                  <a:srgbClr val="4A4A4A"/>
                </a:solidFill>
                <a:effectLst/>
                <a:latin typeface="Arial Black" panose="020B0A04020102020204" pitchFamily="34" charset="0"/>
              </a:rPr>
              <a:t> Watermark</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4500+ Video Templates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3M+ Standard Media Library</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Automated Text to Speech</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15min video duration per video</a:t>
            </a:r>
          </a:p>
          <a:p>
            <a:pPr algn="l"/>
            <a:endParaRPr lang="en-US" sz="2000" dirty="0">
              <a:solidFill>
                <a:srgbClr val="4A4A4A"/>
              </a:solidFill>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And I believe it’s way more than you can expect for free.</a:t>
            </a:r>
            <a:br>
              <a:rPr lang="en-US" sz="2000" dirty="0"/>
            </a:br>
            <a:r>
              <a:rPr lang="en-US" sz="2000" b="0" i="0" dirty="0">
                <a:solidFill>
                  <a:srgbClr val="4A4A4A"/>
                </a:solidFill>
                <a:effectLst/>
                <a:latin typeface="Arial Black" panose="020B0A04020102020204" pitchFamily="34" charset="0"/>
              </a:rPr>
              <a:t>And if you’re just starting out,</a:t>
            </a:r>
            <a:br>
              <a:rPr lang="en-US" sz="2000" dirty="0"/>
            </a:br>
            <a:r>
              <a:rPr lang="en-US" sz="2000" b="0" i="0" dirty="0">
                <a:solidFill>
                  <a:srgbClr val="4A4A4A"/>
                </a:solidFill>
                <a:effectLst/>
                <a:latin typeface="Arial Black" panose="020B0A04020102020204" pitchFamily="34" charset="0"/>
              </a:rPr>
              <a:t>I recommend going for free initially and upgrading later.</a:t>
            </a:r>
            <a:br>
              <a:rPr lang="en-US" sz="2000" dirty="0"/>
            </a:br>
            <a:r>
              <a:rPr lang="en-US" sz="2000" b="0" i="0" dirty="0">
                <a:solidFill>
                  <a:srgbClr val="4A4A4A"/>
                </a:solidFill>
                <a:effectLst/>
                <a:latin typeface="Arial Black" panose="020B0A04020102020204" pitchFamily="34" charset="0"/>
              </a:rPr>
              <a:t>Other plans include ‘Business’ and ‘Unlimited’.</a:t>
            </a:r>
            <a:br>
              <a:rPr lang="en-US" sz="2000" dirty="0"/>
            </a:br>
            <a:r>
              <a:rPr lang="en-US" sz="2000" b="0" i="0" dirty="0">
                <a:solidFill>
                  <a:srgbClr val="4A4A4A"/>
                </a:solidFill>
                <a:effectLst/>
                <a:latin typeface="Arial Black" panose="020B0A04020102020204" pitchFamily="34" charset="0"/>
              </a:rPr>
              <a:t>Let’s have a look at them now.</a:t>
            </a:r>
          </a:p>
          <a:p>
            <a:pPr algn="l"/>
            <a:endParaRPr lang="en-US" sz="2000" dirty="0">
              <a:solidFill>
                <a:srgbClr val="4A4A4A"/>
              </a:solidFill>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4A4A4A"/>
                </a:solidFill>
                <a:effectLst/>
                <a:uLnTx/>
                <a:uFillTx/>
                <a:latin typeface="Arial Black" panose="020B0A04020102020204" pitchFamily="34" charset="0"/>
                <a:cs typeface="Arial"/>
                <a:sym typeface="Arial"/>
              </a:rPr>
              <a:t>For more articles please visit &gt;&gt;&gt; </a:t>
            </a:r>
            <a:r>
              <a:rPr kumimoji="0" lang="en-US" sz="2000" b="1" i="0" u="none" strike="noStrike" kern="0" cap="none" spc="0" normalizeH="0" baseline="0" noProof="0" dirty="0" err="1">
                <a:ln>
                  <a:noFill/>
                </a:ln>
                <a:solidFill>
                  <a:srgbClr val="4A4A4A"/>
                </a:solidFill>
                <a:effectLst/>
                <a:uLnTx/>
                <a:uFillTx/>
                <a:latin typeface="Arial Black" panose="020B0A04020102020204" pitchFamily="34" charset="0"/>
                <a:cs typeface="Arial"/>
                <a:sym typeface="Arial"/>
                <a:hlinkClick r:id="rId3"/>
              </a:rPr>
              <a:t>EwaysMoney</a:t>
            </a:r>
            <a:endParaRPr kumimoji="0" lang="el-GR" sz="2000" b="0" i="0" u="none" strike="noStrike" kern="0" cap="none" spc="0" normalizeH="0" baseline="0" noProof="0" dirty="0">
              <a:ln>
                <a:noFill/>
              </a:ln>
              <a:solidFill>
                <a:srgbClr val="000000"/>
              </a:solidFill>
              <a:effectLst/>
              <a:uLnTx/>
              <a:uFillTx/>
              <a:latin typeface="Arial"/>
              <a:cs typeface="Arial"/>
              <a:sym typeface="Arial"/>
            </a:endParaRPr>
          </a:p>
          <a:p>
            <a:pPr algn="l"/>
            <a:endParaRPr lang="en-US" sz="2000" b="0" i="0" dirty="0">
              <a:solidFill>
                <a:srgbClr val="4A4A4A"/>
              </a:solidFill>
              <a:effectLst/>
              <a:latin typeface="Arial Black" panose="020B0A04020102020204" pitchFamily="34" charset="0"/>
            </a:endParaRPr>
          </a:p>
          <a:p>
            <a:endParaRPr lang="el-GR" sz="2000" dirty="0"/>
          </a:p>
        </p:txBody>
      </p:sp>
    </p:spTree>
    <p:extLst>
      <p:ext uri="{BB962C8B-B14F-4D97-AF65-F5344CB8AC3E}">
        <p14:creationId xmlns:p14="http://schemas.microsoft.com/office/powerpoint/2010/main" val="4065455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3B2FEE-4C14-4C48-95A6-CFC331D3A42F}"/>
              </a:ext>
            </a:extLst>
          </p:cNvPr>
          <p:cNvSpPr txBox="1"/>
          <p:nvPr/>
        </p:nvSpPr>
        <p:spPr>
          <a:xfrm>
            <a:off x="179396" y="1135826"/>
            <a:ext cx="7413608" cy="7786747"/>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Business plan comes for $13/month if you pay for at-least a year in advance.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it’s $27/month if you don’t want to commit for an entire year.</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You’ll enjoy ample resources offered by </a:t>
            </a:r>
            <a:r>
              <a:rPr lang="en-US" sz="2000" b="0" i="0" dirty="0">
                <a:solidFill>
                  <a:srgbClr val="4A4A4A"/>
                </a:solidFill>
                <a:effectLst/>
                <a:latin typeface="Arial Black" panose="020B0A04020102020204" pitchFamily="34" charset="0"/>
                <a:hlinkClick r:id="rId2"/>
              </a:rPr>
              <a:t>InVideo.com</a:t>
            </a:r>
            <a:r>
              <a:rPr lang="en-US" sz="2000" b="0" i="0" dirty="0">
                <a:solidFill>
                  <a:srgbClr val="4A4A4A"/>
                </a:solidFill>
                <a:effectLst/>
                <a:latin typeface="Arial Black" panose="020B0A04020102020204" pitchFamily="34" charset="0"/>
              </a:rPr>
              <a:t> without a doubt.</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you can export 60 videos per month.</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 recommend going for a ‘Business’ plan only if you have scaled up</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your video creation business and if it’s worth your investment,</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pay for a year and enjoy a 50% discount.</a:t>
            </a:r>
          </a:p>
          <a:p>
            <a:pPr algn="l"/>
            <a:r>
              <a:rPr lang="en-US" sz="2000" b="0" i="0" dirty="0" err="1">
                <a:solidFill>
                  <a:srgbClr val="4A4A4A"/>
                </a:solidFill>
                <a:effectLst/>
                <a:latin typeface="Arial Black" panose="020B0A04020102020204" pitchFamily="34" charset="0"/>
              </a:rPr>
              <a:t>InVideo’s</a:t>
            </a:r>
            <a:r>
              <a:rPr lang="en-US" sz="2000" b="0" i="0" dirty="0">
                <a:solidFill>
                  <a:srgbClr val="4A4A4A"/>
                </a:solidFill>
                <a:effectLst/>
                <a:latin typeface="Arial Black" panose="020B0A04020102020204" pitchFamily="34" charset="0"/>
              </a:rPr>
              <a:t> ‘Unlimited’ plan is truly unlimited.</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you can export unlimited </a:t>
            </a:r>
            <a:r>
              <a:rPr lang="en-US" sz="2000" b="0" i="0" dirty="0" err="1">
                <a:solidFill>
                  <a:srgbClr val="4A4A4A"/>
                </a:solidFill>
                <a:effectLst/>
                <a:latin typeface="Arial Black" panose="020B0A04020102020204" pitchFamily="34" charset="0"/>
              </a:rPr>
              <a:t>videos,enjoy</a:t>
            </a:r>
            <a:r>
              <a:rPr lang="en-US" sz="2000" b="0" i="0" dirty="0">
                <a:solidFill>
                  <a:srgbClr val="4A4A4A"/>
                </a:solidFill>
                <a:effectLst/>
                <a:latin typeface="Arial Black" panose="020B0A04020102020204" pitchFamily="34" charset="0"/>
              </a:rPr>
              <a:t> 120 iStock</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1 million premium media resources.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The ‘Unlimited’ plan comes at $27/month.</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again, I believe you should buy the ‘Unlimited’ plan</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for an entire year to enjoy the 50% discount.</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You go for it only if it’s worth it, right?</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that brings me to review the platform.</a:t>
            </a:r>
          </a:p>
        </p:txBody>
      </p:sp>
    </p:spTree>
    <p:extLst>
      <p:ext uri="{BB962C8B-B14F-4D97-AF65-F5344CB8AC3E}">
        <p14:creationId xmlns:p14="http://schemas.microsoft.com/office/powerpoint/2010/main" val="397100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9E14EE-D937-4FF1-B41F-A0708699629E}"/>
              </a:ext>
            </a:extLst>
          </p:cNvPr>
          <p:cNvSpPr txBox="1"/>
          <p:nvPr/>
        </p:nvSpPr>
        <p:spPr>
          <a:xfrm>
            <a:off x="418743" y="0"/>
            <a:ext cx="6934912" cy="461665"/>
          </a:xfrm>
          <a:prstGeom prst="rect">
            <a:avLst/>
          </a:prstGeom>
          <a:noFill/>
        </p:spPr>
        <p:txBody>
          <a:bodyPr wrap="none" rtlCol="0">
            <a:spAutoFit/>
          </a:bodyPr>
          <a:lstStyle/>
          <a:p>
            <a:r>
              <a:rPr lang="en-US" sz="2400" b="0" i="0" dirty="0" err="1">
                <a:solidFill>
                  <a:schemeClr val="accent1"/>
                </a:solidFill>
                <a:effectLst/>
                <a:latin typeface="Arial Black" panose="020B0A04020102020204" pitchFamily="34" charset="0"/>
              </a:rPr>
              <a:t>InVideo</a:t>
            </a:r>
            <a:r>
              <a:rPr lang="en-US" sz="2400" b="0" i="0" dirty="0">
                <a:solidFill>
                  <a:schemeClr val="accent1"/>
                </a:solidFill>
                <a:effectLst/>
                <a:latin typeface="Arial Black" panose="020B0A04020102020204" pitchFamily="34" charset="0"/>
              </a:rPr>
              <a:t> Review – Is It Worth Your Time?</a:t>
            </a:r>
            <a:endParaRPr lang="el-GR" sz="2400" dirty="0">
              <a:solidFill>
                <a:schemeClr val="accent1"/>
              </a:solidFill>
            </a:endParaRPr>
          </a:p>
        </p:txBody>
      </p:sp>
      <p:sp>
        <p:nvSpPr>
          <p:cNvPr id="4" name="TextBox 3">
            <a:extLst>
              <a:ext uri="{FF2B5EF4-FFF2-40B4-BE49-F238E27FC236}">
                <a16:creationId xmlns:a16="http://schemas.microsoft.com/office/drawing/2014/main" id="{6502A93C-D85F-41C5-9DCB-11B988061215}"/>
              </a:ext>
            </a:extLst>
          </p:cNvPr>
          <p:cNvSpPr txBox="1"/>
          <p:nvPr/>
        </p:nvSpPr>
        <p:spPr>
          <a:xfrm>
            <a:off x="146049" y="551051"/>
            <a:ext cx="7480301" cy="9510296"/>
          </a:xfrm>
          <a:prstGeom prst="rect">
            <a:avLst/>
          </a:prstGeom>
          <a:noFill/>
        </p:spPr>
        <p:txBody>
          <a:bodyPr wrap="square" rtlCol="0">
            <a:spAutoFit/>
          </a:bodyPr>
          <a:lstStyle/>
          <a:p>
            <a:pPr algn="l"/>
            <a:r>
              <a:rPr lang="en-US" sz="1800" b="0" i="0" dirty="0">
                <a:solidFill>
                  <a:srgbClr val="4A4A4A"/>
                </a:solidFill>
                <a:effectLst/>
                <a:latin typeface="Arial Black" panose="020B0A04020102020204" pitchFamily="34" charset="0"/>
              </a:rPr>
              <a:t>You must already know by now that I love </a:t>
            </a:r>
            <a:r>
              <a:rPr lang="en-US" sz="1800" b="0" i="0" dirty="0">
                <a:solidFill>
                  <a:srgbClr val="4A4A4A"/>
                </a:solidFill>
                <a:effectLst/>
                <a:latin typeface="Arial Black" panose="020B0A04020102020204" pitchFamily="34" charset="0"/>
                <a:hlinkClick r:id="rId2"/>
              </a:rPr>
              <a:t>InVideo.com</a:t>
            </a:r>
            <a:r>
              <a:rPr lang="en-US" sz="1800" b="0" i="0" dirty="0">
                <a:solidFill>
                  <a:srgbClr val="4A4A4A"/>
                </a:solidFill>
                <a:effectLst/>
                <a:latin typeface="Arial Black" panose="020B0A04020102020204" pitchFamily="34" charset="0"/>
              </a:rPr>
              <a:t> so I’ll review it positively.</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But it has its downsides as well. </a:t>
            </a:r>
            <a:r>
              <a:rPr lang="en-US" sz="1800" b="0" i="0" dirty="0" err="1">
                <a:solidFill>
                  <a:srgbClr val="4A4A4A"/>
                </a:solidFill>
                <a:effectLst/>
                <a:latin typeface="Arial Black" panose="020B0A04020102020204" pitchFamily="34" charset="0"/>
              </a:rPr>
              <a:t>So,I’ll</a:t>
            </a:r>
            <a:r>
              <a:rPr lang="en-US" sz="1800" b="0" i="0" dirty="0">
                <a:solidFill>
                  <a:srgbClr val="4A4A4A"/>
                </a:solidFill>
                <a:effectLst/>
                <a:latin typeface="Arial Black" panose="020B0A04020102020204" pitchFamily="34" charset="0"/>
              </a:rPr>
              <a:t> talk about the pros but cons as </a:t>
            </a:r>
            <a:r>
              <a:rPr lang="en-US" sz="1800" b="0" i="0" dirty="0" err="1">
                <a:solidFill>
                  <a:srgbClr val="4A4A4A"/>
                </a:solidFill>
                <a:effectLst/>
                <a:latin typeface="Arial Black" panose="020B0A04020102020204" pitchFamily="34" charset="0"/>
              </a:rPr>
              <a:t>well.Sounds</a:t>
            </a:r>
            <a:r>
              <a:rPr lang="en-US" sz="1800" b="0" i="0" dirty="0">
                <a:solidFill>
                  <a:srgbClr val="4A4A4A"/>
                </a:solidFill>
                <a:effectLst/>
                <a:latin typeface="Arial Black" panose="020B0A04020102020204" pitchFamily="34" charset="0"/>
              </a:rPr>
              <a:t> fair?</a:t>
            </a:r>
          </a:p>
          <a:p>
            <a:pPr algn="l"/>
            <a:endParaRPr lang="en-US" sz="1800" b="0" i="0" dirty="0">
              <a:solidFill>
                <a:srgbClr val="4A4A4A"/>
              </a:solidFill>
              <a:effectLst/>
              <a:latin typeface="Arial Black" panose="020B0A04020102020204" pitchFamily="34" charset="0"/>
            </a:endParaRPr>
          </a:p>
          <a:p>
            <a:pPr algn="l"/>
            <a:r>
              <a:rPr lang="en-US" sz="1800" b="1" i="0" dirty="0" err="1">
                <a:solidFill>
                  <a:srgbClr val="4A4A4A"/>
                </a:solidFill>
                <a:effectLst/>
                <a:latin typeface="Arial Black" panose="020B0A04020102020204" pitchFamily="34" charset="0"/>
              </a:rPr>
              <a:t>InVideo</a:t>
            </a:r>
            <a:r>
              <a:rPr lang="en-US" sz="1800" b="1" i="0" dirty="0">
                <a:solidFill>
                  <a:srgbClr val="4A4A4A"/>
                </a:solidFill>
                <a:effectLst/>
                <a:latin typeface="Arial Black" panose="020B0A04020102020204" pitchFamily="34" charset="0"/>
              </a:rPr>
              <a:t> Pros</a:t>
            </a:r>
          </a:p>
          <a:p>
            <a:pPr algn="l"/>
            <a:endParaRPr lang="en-US" sz="1800" b="1" i="0" dirty="0">
              <a:solidFill>
                <a:srgbClr val="4A4A4A"/>
              </a:solidFill>
              <a:effectLst/>
              <a:latin typeface="Arial Black" panose="020B0A04020102020204" pitchFamily="34" charset="0"/>
            </a:endParaRPr>
          </a:p>
          <a:p>
            <a:pPr algn="l">
              <a:buFont typeface="Arial" panose="020B0604020202020204" pitchFamily="34" charset="0"/>
              <a:buChar char="•"/>
            </a:pPr>
            <a:r>
              <a:rPr lang="en-US" sz="1800" b="0" i="0" dirty="0">
                <a:solidFill>
                  <a:srgbClr val="4A4A4A"/>
                </a:solidFill>
                <a:effectLst/>
                <a:latin typeface="Arial Black" panose="020B0A04020102020204" pitchFamily="34" charset="0"/>
              </a:rPr>
              <a:t>Everything is editable </a:t>
            </a:r>
          </a:p>
          <a:p>
            <a:pPr algn="l">
              <a:buFont typeface="Arial" panose="020B0604020202020204" pitchFamily="34" charset="0"/>
              <a:buChar char="•"/>
            </a:pPr>
            <a:r>
              <a:rPr lang="en-US" sz="1800" b="0" i="0" dirty="0">
                <a:solidFill>
                  <a:srgbClr val="4A4A4A"/>
                </a:solidFill>
                <a:effectLst/>
                <a:latin typeface="Arial Black" panose="020B0A04020102020204" pitchFamily="34" charset="0"/>
              </a:rPr>
              <a:t>Detailed tutorials on YouTube channel and blog</a:t>
            </a:r>
          </a:p>
          <a:p>
            <a:pPr algn="l">
              <a:buFont typeface="Arial" panose="020B0604020202020204" pitchFamily="34" charset="0"/>
              <a:buChar char="•"/>
            </a:pPr>
            <a:r>
              <a:rPr lang="en-US" sz="1800" b="0" i="0" dirty="0">
                <a:solidFill>
                  <a:srgbClr val="4A4A4A"/>
                </a:solidFill>
                <a:effectLst/>
                <a:latin typeface="Arial Black" panose="020B0A04020102020204" pitchFamily="34" charset="0"/>
              </a:rPr>
              <a:t>Tons of stickers, text effects, filters, animations, and more. </a:t>
            </a:r>
          </a:p>
          <a:p>
            <a:pPr algn="l">
              <a:buFont typeface="Arial" panose="020B0604020202020204" pitchFamily="34" charset="0"/>
              <a:buChar char="•"/>
            </a:pPr>
            <a:r>
              <a:rPr lang="en-US" sz="1800" b="0" i="0" dirty="0">
                <a:solidFill>
                  <a:srgbClr val="4A4A4A"/>
                </a:solidFill>
                <a:effectLst/>
                <a:latin typeface="Arial Black" panose="020B0A04020102020204" pitchFamily="34" charset="0"/>
              </a:rPr>
              <a:t>Highlight the words to search for the relevant content in video</a:t>
            </a:r>
          </a:p>
          <a:p>
            <a:pPr algn="l">
              <a:buFont typeface="Arial" panose="020B0604020202020204" pitchFamily="34" charset="0"/>
              <a:buChar char="•"/>
            </a:pPr>
            <a:r>
              <a:rPr lang="en-US" sz="1800" b="0" i="0" dirty="0">
                <a:solidFill>
                  <a:srgbClr val="4A4A4A"/>
                </a:solidFill>
                <a:effectLst/>
                <a:latin typeface="Arial Black" panose="020B0A04020102020204" pitchFamily="34" charset="0"/>
              </a:rPr>
              <a:t>Ability to sell and distribute videos freely because you own them</a:t>
            </a:r>
          </a:p>
          <a:p>
            <a:pPr algn="l">
              <a:buFont typeface="Arial" panose="020B0604020202020204" pitchFamily="34" charset="0"/>
              <a:buChar char="•"/>
            </a:pPr>
            <a:r>
              <a:rPr lang="en-US" sz="1800" b="0" i="0" dirty="0">
                <a:solidFill>
                  <a:srgbClr val="4A4A4A"/>
                </a:solidFill>
                <a:effectLst/>
                <a:latin typeface="Arial Black" panose="020B0A04020102020204" pitchFamily="34" charset="0"/>
              </a:rPr>
              <a:t>Access to a library of millions of stock video clips, images and music.</a:t>
            </a:r>
          </a:p>
          <a:p>
            <a:pPr algn="l"/>
            <a:endParaRPr lang="en-US" sz="1800" b="0" i="0" dirty="0">
              <a:solidFill>
                <a:srgbClr val="4A4A4A"/>
              </a:solidFill>
              <a:effectLst/>
              <a:latin typeface="Arial Black" panose="020B0A04020102020204" pitchFamily="34" charset="0"/>
            </a:endParaRPr>
          </a:p>
          <a:p>
            <a:pPr algn="l"/>
            <a:r>
              <a:rPr lang="en-US" sz="1800" b="0" i="0" dirty="0">
                <a:solidFill>
                  <a:srgbClr val="4A4A4A"/>
                </a:solidFill>
                <a:effectLst/>
                <a:latin typeface="Arial Black" panose="020B0A04020102020204" pitchFamily="34" charset="0"/>
              </a:rPr>
              <a:t>There are a lot of benefits of using </a:t>
            </a:r>
            <a:r>
              <a:rPr lang="en-US" sz="1800" b="0" i="0" dirty="0">
                <a:solidFill>
                  <a:srgbClr val="4A4A4A"/>
                </a:solidFill>
                <a:effectLst/>
                <a:latin typeface="Arial Black" panose="020B0A04020102020204" pitchFamily="34" charset="0"/>
                <a:hlinkClick r:id="rId2"/>
              </a:rPr>
              <a:t>InVideo.com</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to create your videos without a doubt. But that brings us to the cons now.</a:t>
            </a:r>
          </a:p>
          <a:p>
            <a:pPr algn="l"/>
            <a:endParaRPr lang="en-US" sz="1800" b="0" i="0" dirty="0">
              <a:solidFill>
                <a:srgbClr val="4A4A4A"/>
              </a:solidFill>
              <a:effectLst/>
              <a:latin typeface="Arial Black" panose="020B0A04020102020204" pitchFamily="34" charset="0"/>
            </a:endParaRPr>
          </a:p>
          <a:p>
            <a:pPr algn="l"/>
            <a:r>
              <a:rPr lang="en-US" sz="1800" b="1" i="0" dirty="0" err="1">
                <a:solidFill>
                  <a:srgbClr val="4A4A4A"/>
                </a:solidFill>
                <a:effectLst/>
                <a:latin typeface="Arial Black" panose="020B0A04020102020204" pitchFamily="34" charset="0"/>
              </a:rPr>
              <a:t>InVideo</a:t>
            </a:r>
            <a:r>
              <a:rPr lang="en-US" sz="1800" b="1" i="0" dirty="0">
                <a:solidFill>
                  <a:srgbClr val="4A4A4A"/>
                </a:solidFill>
                <a:effectLst/>
                <a:latin typeface="Arial Black" panose="020B0A04020102020204" pitchFamily="34" charset="0"/>
              </a:rPr>
              <a:t> Cons</a:t>
            </a:r>
          </a:p>
          <a:p>
            <a:pPr algn="l"/>
            <a:r>
              <a:rPr lang="en-US" sz="1800" b="0" i="0" dirty="0">
                <a:solidFill>
                  <a:srgbClr val="4A4A4A"/>
                </a:solidFill>
                <a:effectLst/>
                <a:latin typeface="Arial Black" panose="020B0A04020102020204" pitchFamily="34" charset="0"/>
              </a:rPr>
              <a:t>These are not essentially the disadvantages of using the </a:t>
            </a:r>
            <a:r>
              <a:rPr lang="en-US" sz="1800" b="0" i="0" dirty="0">
                <a:solidFill>
                  <a:srgbClr val="4A4A4A"/>
                </a:solidFill>
                <a:effectLst/>
                <a:latin typeface="Arial Black" panose="020B0A04020102020204" pitchFamily="34" charset="0"/>
                <a:hlinkClick r:id="rId2"/>
              </a:rPr>
              <a:t>InVideo.com</a:t>
            </a:r>
            <a:r>
              <a:rPr lang="en-US" sz="1800" b="0" i="0" dirty="0">
                <a:solidFill>
                  <a:srgbClr val="4A4A4A"/>
                </a:solidFill>
                <a:effectLst/>
                <a:latin typeface="Arial Black" panose="020B0A04020102020204" pitchFamily="34" charset="0"/>
              </a:rPr>
              <a:t> platform.</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But the team may improve on these points:</a:t>
            </a:r>
          </a:p>
          <a:p>
            <a:pPr algn="l">
              <a:buFont typeface="Arial" panose="020B0604020202020204" pitchFamily="34" charset="0"/>
              <a:buChar char="•"/>
            </a:pPr>
            <a:r>
              <a:rPr lang="en-US" sz="1800" b="0" i="0" dirty="0">
                <a:solidFill>
                  <a:srgbClr val="4A4A4A"/>
                </a:solidFill>
                <a:effectLst/>
                <a:latin typeface="Arial Black" panose="020B0A04020102020204" pitchFamily="34" charset="0"/>
              </a:rPr>
              <a:t>Limit of only 50 scenes (you’ll find the repetition after a time)</a:t>
            </a:r>
          </a:p>
          <a:p>
            <a:pPr algn="l">
              <a:buFont typeface="Arial" panose="020B0604020202020204" pitchFamily="34" charset="0"/>
              <a:buChar char="•"/>
            </a:pPr>
            <a:r>
              <a:rPr lang="en-US" sz="1800" b="0" i="0" dirty="0">
                <a:solidFill>
                  <a:srgbClr val="4A4A4A"/>
                </a:solidFill>
                <a:effectLst/>
                <a:latin typeface="Arial Black" panose="020B0A04020102020204" pitchFamily="34" charset="0"/>
              </a:rPr>
              <a:t>Previewing and exporting takes ages</a:t>
            </a:r>
          </a:p>
          <a:p>
            <a:pPr algn="l">
              <a:buFont typeface="Arial" panose="020B0604020202020204" pitchFamily="34" charset="0"/>
              <a:buChar char="•"/>
            </a:pPr>
            <a:r>
              <a:rPr lang="en-US" sz="1800" b="0" i="0" dirty="0">
                <a:solidFill>
                  <a:srgbClr val="4A4A4A"/>
                </a:solidFill>
                <a:effectLst/>
                <a:latin typeface="Arial Black" panose="020B0A04020102020204" pitchFamily="34" charset="0"/>
              </a:rPr>
              <a:t>Losing of layout choices if you change your mind</a:t>
            </a:r>
          </a:p>
          <a:p>
            <a:pPr algn="l"/>
            <a:endParaRPr lang="en-US" sz="1800" b="0" i="0" dirty="0">
              <a:solidFill>
                <a:srgbClr val="4A4A4A"/>
              </a:solidFill>
              <a:effectLst/>
              <a:latin typeface="Arial Black" panose="020B0A04020102020204" pitchFamily="34" charset="0"/>
            </a:endParaRPr>
          </a:p>
          <a:p>
            <a:pPr algn="l"/>
            <a:r>
              <a:rPr lang="en-US" sz="1800" b="0" i="0" dirty="0">
                <a:solidFill>
                  <a:srgbClr val="4A4A4A"/>
                </a:solidFill>
                <a:effectLst/>
                <a:latin typeface="Arial Black" panose="020B0A04020102020204" pitchFamily="34" charset="0"/>
              </a:rPr>
              <a:t>All these cons aren’t deal breakers but painful.</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And you’ll still find </a:t>
            </a:r>
            <a:r>
              <a:rPr lang="en-US" sz="1800" b="0" i="0" dirty="0">
                <a:solidFill>
                  <a:srgbClr val="4A4A4A"/>
                </a:solidFill>
                <a:effectLst/>
                <a:latin typeface="Arial Black" panose="020B0A04020102020204" pitchFamily="34" charset="0"/>
                <a:hlinkClick r:id="rId2"/>
              </a:rPr>
              <a:t>InVideo.com</a:t>
            </a:r>
            <a:r>
              <a:rPr lang="en-US" sz="1800" b="0" i="0" dirty="0">
                <a:solidFill>
                  <a:srgbClr val="4A4A4A"/>
                </a:solidFill>
                <a:effectLst/>
                <a:latin typeface="Arial Black" panose="020B0A04020102020204" pitchFamily="34" charset="0"/>
              </a:rPr>
              <a:t> to be an awesome</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video editing web app without a doubt.</a:t>
            </a:r>
          </a:p>
        </p:txBody>
      </p:sp>
    </p:spTree>
    <p:extLst>
      <p:ext uri="{BB962C8B-B14F-4D97-AF65-F5344CB8AC3E}">
        <p14:creationId xmlns:p14="http://schemas.microsoft.com/office/powerpoint/2010/main" val="1276808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76463-75FB-4B61-BE5E-4B78A1E34478}"/>
              </a:ext>
            </a:extLst>
          </p:cNvPr>
          <p:cNvSpPr txBox="1"/>
          <p:nvPr/>
        </p:nvSpPr>
        <p:spPr>
          <a:xfrm>
            <a:off x="393700" y="457200"/>
            <a:ext cx="6563015" cy="523220"/>
          </a:xfrm>
          <a:prstGeom prst="rect">
            <a:avLst/>
          </a:prstGeom>
          <a:noFill/>
        </p:spPr>
        <p:txBody>
          <a:bodyPr wrap="none" rtlCol="0">
            <a:spAutoFit/>
          </a:bodyPr>
          <a:lstStyle/>
          <a:p>
            <a:r>
              <a:rPr lang="en-US" sz="2800" b="0" i="0" dirty="0" err="1">
                <a:solidFill>
                  <a:schemeClr val="accent1"/>
                </a:solidFill>
                <a:effectLst/>
                <a:latin typeface="Arial Black" panose="020B0A04020102020204" pitchFamily="34" charset="0"/>
              </a:rPr>
              <a:t>InVideo</a:t>
            </a:r>
            <a:r>
              <a:rPr lang="en-US" sz="2800" b="0" i="0" dirty="0">
                <a:solidFill>
                  <a:schemeClr val="accent1"/>
                </a:solidFill>
                <a:effectLst/>
                <a:latin typeface="Arial Black" panose="020B0A04020102020204" pitchFamily="34" charset="0"/>
              </a:rPr>
              <a:t> Review – Final Thoughts</a:t>
            </a:r>
            <a:endParaRPr lang="el-GR" sz="2800" dirty="0">
              <a:solidFill>
                <a:schemeClr val="accent1"/>
              </a:solidFill>
            </a:endParaRPr>
          </a:p>
        </p:txBody>
      </p:sp>
      <p:sp>
        <p:nvSpPr>
          <p:cNvPr id="3" name="TextBox 2">
            <a:extLst>
              <a:ext uri="{FF2B5EF4-FFF2-40B4-BE49-F238E27FC236}">
                <a16:creationId xmlns:a16="http://schemas.microsoft.com/office/drawing/2014/main" id="{BAF5D121-B142-4367-AF43-391924901D30}"/>
              </a:ext>
            </a:extLst>
          </p:cNvPr>
          <p:cNvSpPr txBox="1"/>
          <p:nvPr/>
        </p:nvSpPr>
        <p:spPr>
          <a:xfrm>
            <a:off x="138421" y="1679813"/>
            <a:ext cx="7392680" cy="7171194"/>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There’s no excuse for not making money online today</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because the opportunities are countless.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From writing content online to making videos with </a:t>
            </a:r>
            <a:r>
              <a:rPr lang="en-US" sz="2000" b="0" i="0" dirty="0" err="1">
                <a:solidFill>
                  <a:srgbClr val="4A4A4A"/>
                </a:solidFill>
                <a:effectLst/>
                <a:latin typeface="Arial Black" panose="020B0A04020102020204" pitchFamily="34" charset="0"/>
              </a:rPr>
              <a:t>InVideo</a:t>
            </a:r>
            <a:r>
              <a:rPr lang="en-US" sz="2000" b="0" i="0" dirty="0">
                <a:solidFill>
                  <a:srgbClr val="4A4A4A"/>
                </a:solidFill>
                <a:effectLst/>
                <a:latin typeface="Arial Black" panose="020B0A04020102020204" pitchFamily="34" charset="0"/>
              </a:rPr>
              <a:t>,</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you can earn full-time income.</a:t>
            </a:r>
            <a:endParaRPr lang="el-GR" sz="2000" b="0" i="0" dirty="0">
              <a:solidFill>
                <a:srgbClr val="4A4A4A"/>
              </a:solidFill>
              <a:effectLst/>
              <a:latin typeface="Arial Black" panose="020B0A04020102020204" pitchFamily="34" charset="0"/>
            </a:endParaRP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InVideo.com is such a powerful platform to create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videos with no technical background.</a:t>
            </a:r>
            <a:endParaRPr lang="el-GR" sz="2000" b="0" i="0" dirty="0">
              <a:solidFill>
                <a:srgbClr val="4A4A4A"/>
              </a:solidFill>
              <a:effectLst/>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Here’s a quick summary of what you can do:</a:t>
            </a:r>
            <a:endParaRPr lang="el-GR" sz="2000" b="0" i="0" dirty="0">
              <a:solidFill>
                <a:srgbClr val="4A4A4A"/>
              </a:solidFill>
              <a:effectLst/>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Start playing with </a:t>
            </a:r>
            <a:r>
              <a:rPr lang="en-US" sz="2000" b="0" i="0" dirty="0">
                <a:solidFill>
                  <a:srgbClr val="4A4A4A"/>
                </a:solidFill>
                <a:effectLst/>
                <a:latin typeface="Arial Black" panose="020B0A04020102020204" pitchFamily="34" charset="0"/>
                <a:hlinkClick r:id="rId2"/>
              </a:rPr>
              <a:t>InVideo.com</a:t>
            </a:r>
            <a:r>
              <a:rPr lang="en-US" sz="2000" b="0" i="0" dirty="0">
                <a:solidFill>
                  <a:srgbClr val="4A4A4A"/>
                </a:solidFill>
                <a:effectLst/>
                <a:latin typeface="Arial Black" panose="020B0A04020102020204" pitchFamily="34" charset="0"/>
              </a:rPr>
              <a:t> for free</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Offer making YouTube intros, video ads, and more</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Promote your freelance gigs </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Scale your business slowly</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 hope this article helps you to make money online.</a:t>
            </a:r>
            <a:endParaRPr lang="el-GR" sz="2000" b="0" i="0" dirty="0">
              <a:solidFill>
                <a:srgbClr val="4A4A4A"/>
              </a:solidFill>
              <a:effectLst/>
              <a:latin typeface="Arial Black" panose="020B0A04020102020204" pitchFamily="34" charset="0"/>
            </a:endParaRPr>
          </a:p>
          <a:p>
            <a:pPr algn="l"/>
            <a:endParaRPr lang="el-GR" sz="2000" dirty="0">
              <a:solidFill>
                <a:srgbClr val="4A4A4A"/>
              </a:solidFill>
              <a:latin typeface="Arial Black" panose="020B0A04020102020204" pitchFamily="34" charset="0"/>
            </a:endParaRPr>
          </a:p>
          <a:p>
            <a:pPr algn="l"/>
            <a:endParaRPr lang="el-GR" sz="2000" b="0" i="0" dirty="0">
              <a:solidFill>
                <a:srgbClr val="4A4A4A"/>
              </a:solidFill>
              <a:effectLst/>
              <a:latin typeface="Arial Black" panose="020B0A04020102020204" pitchFamily="34" charset="0"/>
            </a:endParaRPr>
          </a:p>
          <a:p>
            <a:pPr algn="l"/>
            <a:endParaRPr lang="el-GR" sz="2000" dirty="0">
              <a:solidFill>
                <a:srgbClr val="4A4A4A"/>
              </a:solidFill>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r>
              <a:rPr lang="en-US" sz="2000" b="1" i="0" dirty="0">
                <a:solidFill>
                  <a:srgbClr val="4A4A4A"/>
                </a:solidFill>
                <a:effectLst/>
                <a:latin typeface="Arial Black" panose="020B0A04020102020204" pitchFamily="34" charset="0"/>
              </a:rPr>
              <a:t>For more articles please visit </a:t>
            </a:r>
            <a:r>
              <a:rPr lang="en-US" sz="2000" b="1" i="0" dirty="0" err="1">
                <a:solidFill>
                  <a:srgbClr val="4A4A4A"/>
                </a:solidFill>
                <a:effectLst/>
                <a:latin typeface="Arial Black" panose="020B0A04020102020204" pitchFamily="34" charset="0"/>
                <a:hlinkClick r:id="rId3"/>
              </a:rPr>
              <a:t>EwaysMoney</a:t>
            </a:r>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1272727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2AFF69-8DF2-4ECF-A689-63877470624B}"/>
              </a:ext>
            </a:extLst>
          </p:cNvPr>
          <p:cNvSpPr txBox="1"/>
          <p:nvPr/>
        </p:nvSpPr>
        <p:spPr>
          <a:xfrm>
            <a:off x="990599" y="1116231"/>
            <a:ext cx="6578600" cy="1815882"/>
          </a:xfrm>
          <a:prstGeom prst="rect">
            <a:avLst/>
          </a:prstGeom>
          <a:noFill/>
        </p:spPr>
        <p:txBody>
          <a:bodyPr wrap="square" rtlCol="0">
            <a:spAutoFit/>
          </a:bodyPr>
          <a:lstStyle/>
          <a:p>
            <a:pPr algn="l"/>
            <a:r>
              <a:rPr lang="en-US" sz="2800" b="1" i="0" dirty="0">
                <a:solidFill>
                  <a:schemeClr val="accent1"/>
                </a:solidFill>
                <a:effectLst/>
                <a:latin typeface="Arial Black" panose="020B0A04020102020204" pitchFamily="34" charset="0"/>
              </a:rPr>
              <a:t>     Make Money Online </a:t>
            </a:r>
          </a:p>
          <a:p>
            <a:pPr algn="l"/>
            <a:r>
              <a:rPr lang="en-US" sz="2800" b="1" i="0" dirty="0">
                <a:solidFill>
                  <a:schemeClr val="accent1"/>
                </a:solidFill>
                <a:effectLst/>
                <a:latin typeface="Arial Black" panose="020B0A04020102020204" pitchFamily="34" charset="0"/>
              </a:rPr>
              <a:t>with Buy and Sell Websites</a:t>
            </a:r>
          </a:p>
          <a:p>
            <a:br>
              <a:rPr lang="en-US" sz="2800" dirty="0">
                <a:solidFill>
                  <a:schemeClr val="accent1"/>
                </a:solidFill>
              </a:rPr>
            </a:br>
            <a:endParaRPr lang="el-GR" sz="2800" dirty="0">
              <a:solidFill>
                <a:schemeClr val="accent1"/>
              </a:solidFill>
            </a:endParaRPr>
          </a:p>
        </p:txBody>
      </p:sp>
      <p:sp>
        <p:nvSpPr>
          <p:cNvPr id="3" name="TextBox 2">
            <a:extLst>
              <a:ext uri="{FF2B5EF4-FFF2-40B4-BE49-F238E27FC236}">
                <a16:creationId xmlns:a16="http://schemas.microsoft.com/office/drawing/2014/main" id="{4A080F55-4DF2-46EE-8094-5BDAFC16ADAC}"/>
              </a:ext>
            </a:extLst>
          </p:cNvPr>
          <p:cNvSpPr txBox="1"/>
          <p:nvPr/>
        </p:nvSpPr>
        <p:spPr>
          <a:xfrm>
            <a:off x="1488271" y="237372"/>
            <a:ext cx="4237057" cy="646331"/>
          </a:xfrm>
          <a:prstGeom prst="rect">
            <a:avLst/>
          </a:prstGeom>
          <a:noFill/>
        </p:spPr>
        <p:txBody>
          <a:bodyPr wrap="none" rtlCol="0">
            <a:spAutoFit/>
          </a:bodyPr>
          <a:lstStyle/>
          <a:p>
            <a:r>
              <a:rPr lang="en-US" sz="3600" dirty="0"/>
              <a:t>METHOD FOURTH</a:t>
            </a:r>
            <a:endParaRPr lang="el-GR" sz="3600" dirty="0"/>
          </a:p>
        </p:txBody>
      </p:sp>
      <p:sp>
        <p:nvSpPr>
          <p:cNvPr id="4" name="TextBox 3">
            <a:extLst>
              <a:ext uri="{FF2B5EF4-FFF2-40B4-BE49-F238E27FC236}">
                <a16:creationId xmlns:a16="http://schemas.microsoft.com/office/drawing/2014/main" id="{5A05AE73-3116-4287-9036-29DB43748216}"/>
              </a:ext>
            </a:extLst>
          </p:cNvPr>
          <p:cNvSpPr txBox="1"/>
          <p:nvPr/>
        </p:nvSpPr>
        <p:spPr>
          <a:xfrm>
            <a:off x="203199" y="2621319"/>
            <a:ext cx="7366000" cy="6555641"/>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One of the greatest way to make profit is to</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make money online with buy and sell websites.</a:t>
            </a:r>
          </a:p>
          <a:p>
            <a:pPr algn="l"/>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Websites are big business with virtual real estate</a:t>
            </a:r>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having similar value as a physical storefront.</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Like back in the California gold rush many of the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most prized plots of virtual land are already claimed</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but there’s </a:t>
            </a:r>
            <a:r>
              <a:rPr lang="en-US" sz="2000" b="1" i="0" dirty="0">
                <a:solidFill>
                  <a:srgbClr val="4A4A4A"/>
                </a:solidFill>
                <a:effectLst/>
                <a:latin typeface="Arial Black" panose="020B0A04020102020204" pitchFamily="34" charset="0"/>
              </a:rPr>
              <a:t>still gold in them hills!</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To be clear you should get really comfortable with web metrics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search engine optimization and site monetization</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(affiliate marketing, display ads, sponsors) before you start buying sites.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Just like with real estate “in real life” you want to have a good baseline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knowledge of how to value a website to </a:t>
            </a:r>
            <a:r>
              <a:rPr lang="en-US" sz="2000" b="1" i="0" dirty="0">
                <a:solidFill>
                  <a:srgbClr val="4A4A4A"/>
                </a:solidFill>
                <a:effectLst/>
                <a:latin typeface="Arial Black" panose="020B0A04020102020204" pitchFamily="34" charset="0"/>
              </a:rPr>
              <a:t>make sure you’re getting a good deal</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as a buyer and also as a seller.</a:t>
            </a:r>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2254772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8EF5D8-071E-4224-95F1-EFF36C5EDCD0}"/>
              </a:ext>
            </a:extLst>
          </p:cNvPr>
          <p:cNvSpPr txBox="1"/>
          <p:nvPr/>
        </p:nvSpPr>
        <p:spPr>
          <a:xfrm>
            <a:off x="133350" y="1447800"/>
            <a:ext cx="7505700" cy="6555641"/>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But if you get good at it you will be able to spot a website,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improving the monetization, and sprucing up the </a:t>
            </a:r>
            <a:r>
              <a:rPr lang="en-US" sz="2000" b="0" i="0" dirty="0" err="1">
                <a:solidFill>
                  <a:srgbClr val="4A4A4A"/>
                </a:solidFill>
                <a:effectLst/>
                <a:latin typeface="Arial Black" panose="020B0A04020102020204" pitchFamily="34" charset="0"/>
              </a:rPr>
              <a:t>technicals</a:t>
            </a:r>
            <a:r>
              <a:rPr lang="en-US" sz="2000" b="0" i="0" dirty="0">
                <a:solidFill>
                  <a:srgbClr val="4A4A4A"/>
                </a:solidFill>
                <a:effectLst/>
                <a:latin typeface="Arial Black" panose="020B0A04020102020204" pitchFamily="34" charset="0"/>
              </a:rPr>
              <a:t>.</a:t>
            </a:r>
          </a:p>
          <a:p>
            <a:pPr algn="l"/>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The same site you just bought can be sold for more money</a:t>
            </a:r>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and just make real profit,</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or you can keep it as a passive revenue stream.</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Make Money Online with Buy and Sell Websites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is a</a:t>
            </a:r>
            <a:r>
              <a:rPr lang="en-US" sz="2000" b="1" i="0" dirty="0">
                <a:solidFill>
                  <a:srgbClr val="4A4A4A"/>
                </a:solidFill>
                <a:effectLst/>
                <a:latin typeface="Arial Black" panose="020B0A04020102020204" pitchFamily="34" charset="0"/>
              </a:rPr>
              <a:t> great way to make quick cash </a:t>
            </a:r>
            <a:r>
              <a:rPr lang="en-US" sz="2000" b="0" i="0" dirty="0">
                <a:solidFill>
                  <a:srgbClr val="4A4A4A"/>
                </a:solidFill>
                <a:effectLst/>
                <a:latin typeface="Arial Black" panose="020B0A04020102020204" pitchFamily="34" charset="0"/>
              </a:rPr>
              <a:t>and</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it’s an ideal money-making project for anyone who enjoys.</a:t>
            </a:r>
          </a:p>
          <a:p>
            <a:pPr algn="l"/>
            <a:endParaRPr lang="en-US" sz="2000" dirty="0">
              <a:solidFill>
                <a:srgbClr val="4A4A4A"/>
              </a:solidFill>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endParaRPr lang="en-US" sz="2000" dirty="0">
              <a:solidFill>
                <a:srgbClr val="4A4A4A"/>
              </a:solidFill>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endParaRPr lang="en-US" sz="2000" dirty="0">
              <a:solidFill>
                <a:srgbClr val="4A4A4A"/>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4A4A4A"/>
                </a:solidFill>
                <a:effectLst/>
                <a:uLnTx/>
                <a:uFillTx/>
                <a:latin typeface="Arial Black" panose="020B0A04020102020204" pitchFamily="34" charset="0"/>
                <a:cs typeface="Arial"/>
                <a:sym typeface="Arial"/>
              </a:rPr>
              <a:t>For more articles please visit </a:t>
            </a:r>
            <a:r>
              <a:rPr kumimoji="0" lang="en-US" sz="2000" b="1" i="0" u="none" strike="noStrike" kern="0" cap="none" spc="0" normalizeH="0" baseline="0" noProof="0" dirty="0" err="1">
                <a:ln>
                  <a:noFill/>
                </a:ln>
                <a:solidFill>
                  <a:srgbClr val="4A4A4A"/>
                </a:solidFill>
                <a:effectLst/>
                <a:uLnTx/>
                <a:uFillTx/>
                <a:latin typeface="Arial Black" panose="020B0A04020102020204" pitchFamily="34" charset="0"/>
                <a:cs typeface="Arial"/>
                <a:sym typeface="Arial"/>
                <a:hlinkClick r:id="rId2"/>
              </a:rPr>
              <a:t>EwaysMoney</a:t>
            </a:r>
            <a:endParaRPr kumimoji="0" lang="en-US" sz="2000" b="0" i="0" u="none" strike="noStrike" kern="0" cap="none" spc="0" normalizeH="0" baseline="0" noProof="0" dirty="0">
              <a:ln>
                <a:noFill/>
              </a:ln>
              <a:solidFill>
                <a:srgbClr val="4A4A4A"/>
              </a:solidFill>
              <a:effectLst/>
              <a:uLnTx/>
              <a:uFillTx/>
              <a:latin typeface="Arial Black" panose="020B0A04020102020204" pitchFamily="34" charset="0"/>
              <a:cs typeface="Arial"/>
              <a:sym typeface="Arial"/>
            </a:endParaRPr>
          </a:p>
          <a:p>
            <a:pPr algn="l"/>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88165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2" name="Google Shape;22;p4"/>
          <p:cNvSpPr txBox="1"/>
          <p:nvPr/>
        </p:nvSpPr>
        <p:spPr>
          <a:xfrm>
            <a:off x="1775000" y="1605173"/>
            <a:ext cx="37749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t>Ways to Make </a:t>
            </a:r>
            <a:r>
              <a:rPr lang="en-US" sz="2100" dirty="0" err="1"/>
              <a:t>MoneyOnline</a:t>
            </a:r>
            <a:r>
              <a:rPr lang="en-US" sz="2100" dirty="0"/>
              <a:t> </a:t>
            </a:r>
          </a:p>
          <a:p>
            <a:pPr marL="0" lvl="0" indent="0" algn="l" rtl="0">
              <a:spcBef>
                <a:spcPts val="0"/>
              </a:spcBef>
              <a:spcAft>
                <a:spcPts val="0"/>
              </a:spcAft>
              <a:buNone/>
            </a:pPr>
            <a:r>
              <a:rPr lang="en-US" sz="2100" dirty="0"/>
              <a:t>     with Affiliate Marketing</a:t>
            </a:r>
          </a:p>
        </p:txBody>
      </p:sp>
      <p:sp>
        <p:nvSpPr>
          <p:cNvPr id="23" name="Google Shape;23;p4"/>
          <p:cNvSpPr txBox="1"/>
          <p:nvPr/>
        </p:nvSpPr>
        <p:spPr>
          <a:xfrm>
            <a:off x="406400" y="2772200"/>
            <a:ext cx="7277100" cy="5265544"/>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1350" dirty="0"/>
              <a:t>Affiliate marketing is an amazing and beginner-friendly opportunity to make money online.</a:t>
            </a:r>
          </a:p>
          <a:p>
            <a:pPr marL="0" lvl="0" indent="0" algn="l" rtl="0">
              <a:lnSpc>
                <a:spcPct val="130000"/>
              </a:lnSpc>
              <a:spcBef>
                <a:spcPts val="2000"/>
              </a:spcBef>
              <a:spcAft>
                <a:spcPts val="0"/>
              </a:spcAft>
              <a:buNone/>
            </a:pPr>
            <a:r>
              <a:rPr lang="en-US" sz="1350" dirty="0"/>
              <a:t>If you are looking ways to make money online</a:t>
            </a:r>
          </a:p>
          <a:p>
            <a:pPr marL="0" lvl="0" indent="0" algn="l" rtl="0">
              <a:lnSpc>
                <a:spcPct val="130000"/>
              </a:lnSpc>
              <a:spcBef>
                <a:spcPts val="2000"/>
              </a:spcBef>
              <a:spcAft>
                <a:spcPts val="0"/>
              </a:spcAft>
              <a:buNone/>
            </a:pPr>
            <a:r>
              <a:rPr lang="en-US" sz="1350" dirty="0"/>
              <a:t>I have some great ideas to make it real.</a:t>
            </a:r>
          </a:p>
          <a:p>
            <a:pPr marL="0" lvl="0" indent="0" algn="l" rtl="0">
              <a:lnSpc>
                <a:spcPct val="130000"/>
              </a:lnSpc>
              <a:spcBef>
                <a:spcPts val="2000"/>
              </a:spcBef>
              <a:spcAft>
                <a:spcPts val="0"/>
              </a:spcAft>
              <a:buNone/>
            </a:pPr>
            <a:r>
              <a:rPr lang="en-US" sz="1350" dirty="0"/>
              <a:t>I have put affiliate marketing at #1 because it’s truly one of the fastest ways to get</a:t>
            </a:r>
          </a:p>
          <a:p>
            <a:pPr marL="0" lvl="0" indent="0" algn="l" rtl="0">
              <a:lnSpc>
                <a:spcPct val="130000"/>
              </a:lnSpc>
              <a:spcBef>
                <a:spcPts val="2000"/>
              </a:spcBef>
              <a:spcAft>
                <a:spcPts val="0"/>
              </a:spcAft>
              <a:buNone/>
            </a:pPr>
            <a:r>
              <a:rPr lang="en-US" sz="1350" dirty="0"/>
              <a:t>started making real money online!</a:t>
            </a:r>
          </a:p>
          <a:p>
            <a:pPr marL="0" lvl="0" indent="0" algn="l" rtl="0">
              <a:lnSpc>
                <a:spcPct val="130000"/>
              </a:lnSpc>
              <a:spcBef>
                <a:spcPts val="2000"/>
              </a:spcBef>
              <a:spcAft>
                <a:spcPts val="0"/>
              </a:spcAft>
              <a:buNone/>
            </a:pPr>
            <a:r>
              <a:rPr lang="en-US" sz="1350" dirty="0"/>
              <a:t>Affiliate marketing offers two commissions so one for your sale and one for purchase</a:t>
            </a:r>
          </a:p>
          <a:p>
            <a:pPr marL="0" lvl="0" indent="0" algn="l" rtl="0">
              <a:lnSpc>
                <a:spcPct val="130000"/>
              </a:lnSpc>
              <a:spcBef>
                <a:spcPts val="2000"/>
              </a:spcBef>
              <a:spcAft>
                <a:spcPts val="0"/>
              </a:spcAft>
              <a:buNone/>
            </a:pPr>
            <a:r>
              <a:rPr lang="en-US" sz="1350" dirty="0"/>
              <a:t>made by the affiliate you referred.</a:t>
            </a:r>
          </a:p>
          <a:p>
            <a:pPr marL="0" lvl="0" indent="0" algn="l" rtl="0">
              <a:lnSpc>
                <a:spcPct val="130000"/>
              </a:lnSpc>
              <a:spcBef>
                <a:spcPts val="2000"/>
              </a:spcBef>
              <a:spcAft>
                <a:spcPts val="0"/>
              </a:spcAft>
              <a:buNone/>
            </a:pPr>
            <a:r>
              <a:rPr lang="en-US" sz="1350" dirty="0"/>
              <a:t>And that’s exciting because you make money for the efforts made by another affiliated person.</a:t>
            </a:r>
          </a:p>
          <a:p>
            <a:pPr marL="0" lvl="0" indent="0" algn="l" rtl="0">
              <a:lnSpc>
                <a:spcPct val="130000"/>
              </a:lnSpc>
              <a:spcBef>
                <a:spcPts val="2000"/>
              </a:spcBef>
              <a:spcAft>
                <a:spcPts val="0"/>
              </a:spcAft>
              <a:buNone/>
            </a:pPr>
            <a:r>
              <a:rPr lang="en-US" sz="1350" dirty="0"/>
              <a:t>That’s why I’ve created this list of the best affiliate programs</a:t>
            </a:r>
          </a:p>
          <a:p>
            <a:pPr marL="0" lvl="0" indent="0" algn="l" rtl="0">
              <a:lnSpc>
                <a:spcPct val="130000"/>
              </a:lnSpc>
              <a:spcBef>
                <a:spcPts val="2000"/>
              </a:spcBef>
              <a:spcAft>
                <a:spcPts val="0"/>
              </a:spcAft>
              <a:buNone/>
            </a:pPr>
            <a:r>
              <a:rPr lang="en-US" sz="1350" dirty="0"/>
              <a:t>and so networks for digital marketers.</a:t>
            </a:r>
            <a:endParaRPr sz="1350" dirty="0"/>
          </a:p>
        </p:txBody>
      </p:sp>
      <p:sp>
        <p:nvSpPr>
          <p:cNvPr id="2" name="TextBox 1">
            <a:extLst>
              <a:ext uri="{FF2B5EF4-FFF2-40B4-BE49-F238E27FC236}">
                <a16:creationId xmlns:a16="http://schemas.microsoft.com/office/drawing/2014/main" id="{F7A518FC-925C-41EF-8BFD-66AAE16128F1}"/>
              </a:ext>
            </a:extLst>
          </p:cNvPr>
          <p:cNvSpPr txBox="1"/>
          <p:nvPr/>
        </p:nvSpPr>
        <p:spPr>
          <a:xfrm>
            <a:off x="1960650" y="559980"/>
            <a:ext cx="3403600" cy="584775"/>
          </a:xfrm>
          <a:prstGeom prst="rect">
            <a:avLst/>
          </a:prstGeom>
          <a:noFill/>
        </p:spPr>
        <p:txBody>
          <a:bodyPr wrap="square" rtlCol="0">
            <a:spAutoFit/>
          </a:bodyPr>
          <a:lstStyle/>
          <a:p>
            <a:r>
              <a:rPr lang="en-US" sz="3200" dirty="0"/>
              <a:t>FIRST METHOD</a:t>
            </a:r>
            <a:endParaRPr lang="el-GR"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C8F2E1-9C22-4CDF-A82D-28A3665174F0}"/>
              </a:ext>
            </a:extLst>
          </p:cNvPr>
          <p:cNvSpPr txBox="1"/>
          <p:nvPr/>
        </p:nvSpPr>
        <p:spPr>
          <a:xfrm>
            <a:off x="177801" y="711200"/>
            <a:ext cx="7378700" cy="8094524"/>
          </a:xfrm>
          <a:prstGeom prst="rect">
            <a:avLst/>
          </a:prstGeom>
          <a:noFill/>
        </p:spPr>
        <p:txBody>
          <a:bodyPr wrap="square" rtlCol="0">
            <a:spAutoFit/>
          </a:bodyPr>
          <a:lstStyle/>
          <a:p>
            <a:pPr algn="l"/>
            <a:r>
              <a:rPr lang="en-US" sz="2000" b="1" i="0" dirty="0">
                <a:solidFill>
                  <a:srgbClr val="4A4A4A"/>
                </a:solidFill>
                <a:effectLst/>
                <a:latin typeface="Arial Black" panose="020B0A04020102020204" pitchFamily="34" charset="0"/>
              </a:rPr>
              <a:t>Get familiar with big and legit marketplaces</a:t>
            </a:r>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that list blogs and websites for sale</a:t>
            </a:r>
          </a:p>
          <a:p>
            <a:pPr algn="l"/>
            <a:endParaRPr lang="en-US" sz="2000" b="0" i="0" dirty="0">
              <a:solidFill>
                <a:srgbClr val="4A4A4A"/>
              </a:solidFill>
              <a:effectLst/>
              <a:latin typeface="Arial Black" panose="020B0A04020102020204" pitchFamily="34" charset="0"/>
            </a:endParaRPr>
          </a:p>
          <a:p>
            <a:pPr algn="l"/>
            <a:r>
              <a:rPr lang="en-US" sz="2000" b="1" i="0" dirty="0">
                <a:solidFill>
                  <a:srgbClr val="4A4A4A"/>
                </a:solidFill>
                <a:effectLst/>
                <a:latin typeface="Arial Black" panose="020B0A04020102020204" pitchFamily="34" charset="0"/>
                <a:hlinkClick r:id="rId2"/>
              </a:rPr>
              <a:t>Sedo.com</a:t>
            </a:r>
            <a:endParaRPr lang="en-US" sz="2000" b="1" i="0" dirty="0">
              <a:solidFill>
                <a:srgbClr val="4A4A4A"/>
              </a:solidFill>
              <a:effectLst/>
              <a:latin typeface="Arial Black" panose="020B0A04020102020204" pitchFamily="34" charset="0"/>
            </a:endParaRP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Is a global online marketplace where individuals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business owners buy and sell websites,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online businesses and other digital real estate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Get best listings each day in </a:t>
            </a:r>
            <a:r>
              <a:rPr lang="en-US" sz="2000" b="1" i="0" dirty="0">
                <a:solidFill>
                  <a:srgbClr val="4A4A4A"/>
                </a:solidFill>
                <a:effectLst/>
                <a:latin typeface="Arial Black" panose="020B0A04020102020204" pitchFamily="34" charset="0"/>
                <a:hlinkClick r:id="rId2"/>
              </a:rPr>
              <a:t>Sedo.com</a:t>
            </a:r>
            <a:endParaRPr lang="en-US" sz="2000" b="1" i="0" dirty="0">
              <a:solidFill>
                <a:srgbClr val="4A4A4A"/>
              </a:solidFill>
              <a:effectLst/>
              <a:latin typeface="Arial Black" panose="020B0A04020102020204" pitchFamily="34" charset="0"/>
            </a:endParaRPr>
          </a:p>
          <a:p>
            <a:pPr algn="l"/>
            <a:endParaRPr lang="en-US" sz="2000" b="1" dirty="0">
              <a:solidFill>
                <a:srgbClr val="4A4A4A"/>
              </a:solidFill>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r>
              <a:rPr lang="en-US" sz="2000" b="1" i="0" dirty="0">
                <a:solidFill>
                  <a:srgbClr val="4A4A4A"/>
                </a:solidFill>
                <a:effectLst/>
                <a:latin typeface="Arial Black" panose="020B0A04020102020204" pitchFamily="34" charset="0"/>
                <a:hlinkClick r:id="rId3"/>
              </a:rPr>
              <a:t>Motioninvest.com</a:t>
            </a:r>
            <a:endParaRPr lang="en-US" sz="2000" b="1" i="0" dirty="0">
              <a:solidFill>
                <a:srgbClr val="4A4A4A"/>
              </a:solidFill>
              <a:effectLst/>
              <a:latin typeface="Arial Black" panose="020B0A04020102020204" pitchFamily="34" charset="0"/>
            </a:endParaRP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Buy and Sell Websites Fast with Massive Buyer and Seller Network.</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Free Valuation Tool and 0% Listing Fee.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Standardized process and Fair Market Price.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Marketplace Listing and Great Market Value.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Quick Turnaround and Fast &amp; Standardized are some benefits in </a:t>
            </a:r>
            <a:r>
              <a:rPr lang="en-US" sz="2000" b="1" i="0" dirty="0">
                <a:solidFill>
                  <a:srgbClr val="4A4A4A"/>
                </a:solidFill>
                <a:effectLst/>
                <a:latin typeface="Arial Black" panose="020B0A04020102020204" pitchFamily="34" charset="0"/>
                <a:hlinkClick r:id="rId3"/>
              </a:rPr>
              <a:t>Motioninvest.com</a:t>
            </a:r>
            <a:endParaRPr lang="en-US" sz="2000" b="1" i="0" dirty="0">
              <a:solidFill>
                <a:srgbClr val="4A4A4A"/>
              </a:solidFill>
              <a:effectLst/>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r>
              <a:rPr lang="en-US" sz="2000" b="1" i="0" dirty="0">
                <a:solidFill>
                  <a:srgbClr val="4A4A4A"/>
                </a:solidFill>
                <a:effectLst/>
                <a:latin typeface="Arial Black" panose="020B0A04020102020204" pitchFamily="34" charset="0"/>
              </a:rPr>
              <a:t>These marketplaces feature not just websites but apps and</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online businesses as well so you have plenty of opportunities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a:t>
            </a:r>
            <a:r>
              <a:rPr lang="en-US" sz="2000" b="1" i="0" dirty="0">
                <a:solidFill>
                  <a:srgbClr val="4A4A4A"/>
                </a:solidFill>
                <a:effectLst/>
                <a:latin typeface="Arial Black" panose="020B0A04020102020204" pitchFamily="34" charset="0"/>
              </a:rPr>
              <a:t>o find an online moneymaker to flip or keep.</a:t>
            </a:r>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179081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A4B194-79EB-4737-A373-04204C93A3A1}"/>
              </a:ext>
            </a:extLst>
          </p:cNvPr>
          <p:cNvSpPr txBox="1"/>
          <p:nvPr/>
        </p:nvSpPr>
        <p:spPr>
          <a:xfrm>
            <a:off x="1219200" y="703640"/>
            <a:ext cx="5422900" cy="1569660"/>
          </a:xfrm>
          <a:prstGeom prst="rect">
            <a:avLst/>
          </a:prstGeom>
          <a:noFill/>
        </p:spPr>
        <p:txBody>
          <a:bodyPr wrap="square" rtlCol="0">
            <a:spAutoFit/>
          </a:bodyPr>
          <a:lstStyle/>
          <a:p>
            <a:pPr algn="l"/>
            <a:r>
              <a:rPr lang="en-US" sz="2400" b="1" i="0" dirty="0">
                <a:solidFill>
                  <a:schemeClr val="accent1"/>
                </a:solidFill>
                <a:effectLst/>
                <a:latin typeface="Arial Black" panose="020B0A04020102020204" pitchFamily="34" charset="0"/>
              </a:rPr>
              <a:t>   Grow a </a:t>
            </a:r>
            <a:r>
              <a:rPr lang="en-US" sz="2400" b="1" i="0" dirty="0" err="1">
                <a:solidFill>
                  <a:schemeClr val="accent1"/>
                </a:solidFill>
                <a:effectLst/>
                <a:latin typeface="Arial Black" panose="020B0A04020102020204" pitchFamily="34" charset="0"/>
              </a:rPr>
              <a:t>Youtube</a:t>
            </a:r>
            <a:r>
              <a:rPr lang="en-US" sz="2400" b="1" i="0" dirty="0">
                <a:solidFill>
                  <a:schemeClr val="accent1"/>
                </a:solidFill>
                <a:effectLst/>
                <a:latin typeface="Arial Black" panose="020B0A04020102020204" pitchFamily="34" charset="0"/>
              </a:rPr>
              <a:t> Channel </a:t>
            </a:r>
          </a:p>
          <a:p>
            <a:pPr algn="l"/>
            <a:r>
              <a:rPr lang="en-US" sz="2400" b="1" i="0" dirty="0">
                <a:solidFill>
                  <a:schemeClr val="accent1"/>
                </a:solidFill>
                <a:effectLst/>
                <a:latin typeface="Arial Black" panose="020B0A04020102020204" pitchFamily="34" charset="0"/>
              </a:rPr>
              <a:t>Everything You Need to Know</a:t>
            </a:r>
          </a:p>
          <a:p>
            <a:br>
              <a:rPr lang="en-US" sz="2400" dirty="0">
                <a:solidFill>
                  <a:schemeClr val="accent1"/>
                </a:solidFill>
              </a:rPr>
            </a:br>
            <a:endParaRPr lang="el-GR" sz="2400" dirty="0">
              <a:solidFill>
                <a:schemeClr val="accent1"/>
              </a:solidFill>
            </a:endParaRPr>
          </a:p>
        </p:txBody>
      </p:sp>
      <p:sp>
        <p:nvSpPr>
          <p:cNvPr id="3" name="TextBox 2">
            <a:extLst>
              <a:ext uri="{FF2B5EF4-FFF2-40B4-BE49-F238E27FC236}">
                <a16:creationId xmlns:a16="http://schemas.microsoft.com/office/drawing/2014/main" id="{3690315B-39E8-4D9F-9674-3C7DB0B8D651}"/>
              </a:ext>
            </a:extLst>
          </p:cNvPr>
          <p:cNvSpPr txBox="1"/>
          <p:nvPr/>
        </p:nvSpPr>
        <p:spPr>
          <a:xfrm>
            <a:off x="1853198" y="0"/>
            <a:ext cx="3621504" cy="646331"/>
          </a:xfrm>
          <a:prstGeom prst="rect">
            <a:avLst/>
          </a:prstGeom>
          <a:noFill/>
        </p:spPr>
        <p:txBody>
          <a:bodyPr wrap="none" rtlCol="0">
            <a:spAutoFit/>
          </a:bodyPr>
          <a:lstStyle/>
          <a:p>
            <a:r>
              <a:rPr lang="en-US" sz="3600" dirty="0"/>
              <a:t>METHOD FIFTH</a:t>
            </a:r>
            <a:endParaRPr lang="el-GR" sz="3600" dirty="0"/>
          </a:p>
        </p:txBody>
      </p:sp>
      <p:sp>
        <p:nvSpPr>
          <p:cNvPr id="4" name="TextBox 3">
            <a:extLst>
              <a:ext uri="{FF2B5EF4-FFF2-40B4-BE49-F238E27FC236}">
                <a16:creationId xmlns:a16="http://schemas.microsoft.com/office/drawing/2014/main" id="{BBA39611-7854-4905-9FEF-FA806916271B}"/>
              </a:ext>
            </a:extLst>
          </p:cNvPr>
          <p:cNvSpPr txBox="1"/>
          <p:nvPr/>
        </p:nvSpPr>
        <p:spPr>
          <a:xfrm>
            <a:off x="457200" y="1656100"/>
            <a:ext cx="7175500" cy="8402300"/>
          </a:xfrm>
          <a:prstGeom prst="rect">
            <a:avLst/>
          </a:prstGeom>
          <a:noFill/>
        </p:spPr>
        <p:txBody>
          <a:bodyPr wrap="square" rtlCol="0">
            <a:spAutoFit/>
          </a:bodyPr>
          <a:lstStyle/>
          <a:p>
            <a:r>
              <a:rPr lang="en-US" sz="2000" b="1" i="0" dirty="0">
                <a:solidFill>
                  <a:srgbClr val="4A4A4A"/>
                </a:solidFill>
                <a:effectLst/>
                <a:latin typeface="Arial Black" panose="020B0A04020102020204" pitchFamily="34" charset="0"/>
              </a:rPr>
              <a:t>Grow a YouTube channel is easily a full-time endeavor,</a:t>
            </a:r>
            <a:br>
              <a:rPr lang="en-US" sz="2000" dirty="0"/>
            </a:br>
            <a:r>
              <a:rPr lang="en-US" sz="2000" b="1" i="0" dirty="0">
                <a:solidFill>
                  <a:srgbClr val="4A4A4A"/>
                </a:solidFill>
                <a:effectLst/>
                <a:latin typeface="Arial Black" panose="020B0A04020102020204" pitchFamily="34" charset="0"/>
              </a:rPr>
              <a:t>so don’t expect to make it big overnight.</a:t>
            </a:r>
          </a:p>
          <a:p>
            <a:br>
              <a:rPr lang="en-US" sz="2000" dirty="0"/>
            </a:br>
            <a:r>
              <a:rPr lang="en-US" sz="2000" b="0" i="0" dirty="0">
                <a:solidFill>
                  <a:srgbClr val="4A4A4A"/>
                </a:solidFill>
                <a:effectLst/>
                <a:latin typeface="Arial Black" panose="020B0A04020102020204" pitchFamily="34" charset="0"/>
              </a:rPr>
              <a:t>However, if you want high potential profits, some of the biggest YouTubers</a:t>
            </a:r>
            <a:br>
              <a:rPr lang="en-US" sz="2000" dirty="0"/>
            </a:br>
            <a:r>
              <a:rPr lang="en-US" sz="2000" b="0" i="0" dirty="0">
                <a:solidFill>
                  <a:srgbClr val="4A4A4A"/>
                </a:solidFill>
                <a:effectLst/>
                <a:latin typeface="Arial Black" panose="020B0A04020102020204" pitchFamily="34" charset="0"/>
              </a:rPr>
              <a:t>see hundreds of thousands or even millions of dollars just</a:t>
            </a:r>
            <a:br>
              <a:rPr lang="en-US" sz="2000" dirty="0"/>
            </a:br>
            <a:r>
              <a:rPr lang="en-US" sz="2000" b="0" i="0" dirty="0">
                <a:solidFill>
                  <a:srgbClr val="4A4A4A"/>
                </a:solidFill>
                <a:effectLst/>
                <a:latin typeface="Arial Black" panose="020B0A04020102020204" pitchFamily="34" charset="0"/>
              </a:rPr>
              <a:t>from </a:t>
            </a:r>
            <a:r>
              <a:rPr lang="en-US" sz="2000" b="1" i="0" dirty="0">
                <a:solidFill>
                  <a:srgbClr val="4A4A4A"/>
                </a:solidFill>
                <a:effectLst/>
                <a:latin typeface="Arial Black" panose="020B0A04020102020204" pitchFamily="34" charset="0"/>
              </a:rPr>
              <a:t>YouTube ad revenue.</a:t>
            </a:r>
          </a:p>
          <a:p>
            <a:endParaRPr lang="en-US" sz="2000" b="1" dirty="0">
              <a:solidFill>
                <a:srgbClr val="4A4A4A"/>
              </a:solidFill>
              <a:latin typeface="Arial Black" panose="020B0A04020102020204" pitchFamily="34" charset="0"/>
            </a:endParaRPr>
          </a:p>
          <a:p>
            <a:r>
              <a:rPr lang="en-US" sz="2000" b="1" dirty="0">
                <a:solidFill>
                  <a:srgbClr val="4A4A4A"/>
                </a:solidFill>
                <a:latin typeface="Arial Black" panose="020B0A04020102020204" pitchFamily="34" charset="0"/>
              </a:rPr>
              <a:t>W</a:t>
            </a:r>
            <a:r>
              <a:rPr lang="en-US" sz="2000" b="1" i="0" dirty="0">
                <a:solidFill>
                  <a:srgbClr val="4A4A4A"/>
                </a:solidFill>
                <a:effectLst/>
                <a:latin typeface="Arial Black" panose="020B0A04020102020204" pitchFamily="34" charset="0"/>
              </a:rPr>
              <a:t>ith plenty more profits so coming from sponsorships,</a:t>
            </a:r>
            <a:br>
              <a:rPr lang="en-US" sz="2000" dirty="0"/>
            </a:br>
            <a:r>
              <a:rPr lang="en-US" sz="2000" b="0" i="0" dirty="0">
                <a:solidFill>
                  <a:srgbClr val="4A4A4A"/>
                </a:solidFill>
                <a:effectLst/>
                <a:latin typeface="Arial Black" panose="020B0A04020102020204" pitchFamily="34" charset="0"/>
              </a:rPr>
              <a:t>licensing deals, merchandise sales, paid subscribers so sales of their own products</a:t>
            </a:r>
            <a:br>
              <a:rPr lang="en-US" sz="2000" dirty="0"/>
            </a:br>
            <a:r>
              <a:rPr lang="en-US" sz="2000" b="0" i="0" dirty="0">
                <a:solidFill>
                  <a:srgbClr val="4A4A4A"/>
                </a:solidFill>
                <a:effectLst/>
                <a:latin typeface="Arial Black" panose="020B0A04020102020204" pitchFamily="34" charset="0"/>
              </a:rPr>
              <a:t>and </a:t>
            </a:r>
            <a:r>
              <a:rPr lang="en-US" sz="2000" b="1" i="0" dirty="0">
                <a:solidFill>
                  <a:srgbClr val="4A4A4A"/>
                </a:solidFill>
                <a:effectLst/>
                <a:latin typeface="Arial Black" panose="020B0A04020102020204" pitchFamily="34" charset="0"/>
                <a:hlinkClick r:id="rId2"/>
              </a:rPr>
              <a:t>Grow a YouTube channel.</a:t>
            </a:r>
            <a:endParaRPr lang="en-US" sz="2000" b="1" i="0" dirty="0">
              <a:solidFill>
                <a:srgbClr val="4A4A4A"/>
              </a:solidFill>
              <a:effectLst/>
              <a:latin typeface="Arial Black" panose="020B0A04020102020204" pitchFamily="34" charset="0"/>
            </a:endParaRPr>
          </a:p>
          <a:p>
            <a:endParaRPr lang="en-US" sz="2000" b="1" i="0" dirty="0">
              <a:solidFill>
                <a:srgbClr val="4A4A4A"/>
              </a:solidFill>
              <a:effectLst/>
              <a:latin typeface="Arial Black" panose="020B0A04020102020204" pitchFamily="34" charset="0"/>
            </a:endParaRPr>
          </a:p>
          <a:p>
            <a:r>
              <a:rPr lang="en-US" sz="2000" b="1" i="0" dirty="0">
                <a:solidFill>
                  <a:srgbClr val="4A4A4A"/>
                </a:solidFill>
                <a:effectLst/>
                <a:latin typeface="Arial Black" panose="020B0A04020102020204" pitchFamily="34" charset="0"/>
              </a:rPr>
              <a:t>YouTube is great because people can find your video through search both within YouTube and on Google!</a:t>
            </a:r>
            <a:br>
              <a:rPr lang="en-US" sz="2000" dirty="0"/>
            </a:br>
            <a:r>
              <a:rPr lang="en-US" sz="2000" b="0" i="0" dirty="0">
                <a:solidFill>
                  <a:srgbClr val="4A4A4A"/>
                </a:solidFill>
                <a:effectLst/>
                <a:latin typeface="Arial Black" panose="020B0A04020102020204" pitchFamily="34" charset="0"/>
              </a:rPr>
              <a:t>but your videos are also visible through the “related videos” feature in the sidebar</a:t>
            </a:r>
            <a:br>
              <a:rPr lang="en-US" sz="2000" dirty="0"/>
            </a:br>
            <a:r>
              <a:rPr lang="en-US" sz="2000" b="0" i="0" dirty="0">
                <a:solidFill>
                  <a:srgbClr val="4A4A4A"/>
                </a:solidFill>
                <a:effectLst/>
                <a:latin typeface="Arial Black" panose="020B0A04020102020204" pitchFamily="34" charset="0"/>
              </a:rPr>
              <a:t>and of course from notifications sent to your channel subscribers.</a:t>
            </a:r>
            <a:br>
              <a:rPr lang="en-US" sz="2000" dirty="0"/>
            </a:br>
            <a:r>
              <a:rPr lang="en-US" sz="2000" b="1" i="0" dirty="0">
                <a:solidFill>
                  <a:srgbClr val="4A4A4A"/>
                </a:solidFill>
                <a:effectLst/>
                <a:latin typeface="Arial Black" panose="020B0A04020102020204" pitchFamily="34" charset="0"/>
              </a:rPr>
              <a:t>With monetization options from affiliate marketing so ad revenue,</a:t>
            </a:r>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YouTube alone can support a thriving online business!</a:t>
            </a:r>
            <a:endParaRPr lang="el-GR" sz="2000" dirty="0"/>
          </a:p>
        </p:txBody>
      </p:sp>
    </p:spTree>
    <p:extLst>
      <p:ext uri="{BB962C8B-B14F-4D97-AF65-F5344CB8AC3E}">
        <p14:creationId xmlns:p14="http://schemas.microsoft.com/office/powerpoint/2010/main" val="505965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3F4533-1AC1-4916-BD56-8B0695CC181D}"/>
              </a:ext>
            </a:extLst>
          </p:cNvPr>
          <p:cNvSpPr txBox="1"/>
          <p:nvPr/>
        </p:nvSpPr>
        <p:spPr>
          <a:xfrm>
            <a:off x="1626607" y="203200"/>
            <a:ext cx="4519186" cy="584775"/>
          </a:xfrm>
          <a:prstGeom prst="rect">
            <a:avLst/>
          </a:prstGeom>
          <a:noFill/>
        </p:spPr>
        <p:txBody>
          <a:bodyPr wrap="none" rtlCol="0">
            <a:spAutoFit/>
          </a:bodyPr>
          <a:lstStyle/>
          <a:p>
            <a:r>
              <a:rPr lang="en-US" sz="3200" b="1" i="0" dirty="0">
                <a:solidFill>
                  <a:schemeClr val="accent1"/>
                </a:solidFill>
                <a:effectLst/>
                <a:latin typeface="Arial Black" panose="020B0A04020102020204" pitchFamily="34" charset="0"/>
              </a:rPr>
              <a:t>How to Get Started</a:t>
            </a:r>
            <a:endParaRPr lang="el-GR" sz="3200" dirty="0">
              <a:solidFill>
                <a:schemeClr val="accent1"/>
              </a:solidFill>
            </a:endParaRPr>
          </a:p>
        </p:txBody>
      </p:sp>
      <p:sp>
        <p:nvSpPr>
          <p:cNvPr id="3" name="TextBox 2">
            <a:extLst>
              <a:ext uri="{FF2B5EF4-FFF2-40B4-BE49-F238E27FC236}">
                <a16:creationId xmlns:a16="http://schemas.microsoft.com/office/drawing/2014/main" id="{57872BA9-6B0C-427D-AE06-171D6BE6D375}"/>
              </a:ext>
            </a:extLst>
          </p:cNvPr>
          <p:cNvSpPr txBox="1"/>
          <p:nvPr/>
        </p:nvSpPr>
        <p:spPr>
          <a:xfrm>
            <a:off x="279400" y="1145123"/>
            <a:ext cx="7213600" cy="8710077"/>
          </a:xfrm>
          <a:prstGeom prst="rect">
            <a:avLst/>
          </a:prstGeom>
          <a:noFill/>
        </p:spPr>
        <p:txBody>
          <a:bodyPr wrap="square" rtlCol="0">
            <a:spAutoFit/>
          </a:bodyPr>
          <a:lstStyle/>
          <a:p>
            <a:r>
              <a:rPr lang="en-US" sz="2000" b="0" i="0" dirty="0">
                <a:solidFill>
                  <a:srgbClr val="4A4A4A"/>
                </a:solidFill>
                <a:effectLst/>
                <a:latin typeface="Arial Black" panose="020B0A04020102020204" pitchFamily="34" charset="0"/>
              </a:rPr>
              <a:t>For a professional video setup, all you need is a decent light or two, a quality microphone,</a:t>
            </a:r>
            <a:br>
              <a:rPr lang="en-US" sz="2000" dirty="0"/>
            </a:br>
            <a:r>
              <a:rPr lang="en-US" sz="2000" b="0" i="0" dirty="0">
                <a:solidFill>
                  <a:srgbClr val="4A4A4A"/>
                </a:solidFill>
                <a:effectLst/>
                <a:latin typeface="Arial Black" panose="020B0A04020102020204" pitchFamily="34" charset="0"/>
              </a:rPr>
              <a:t>a standard DSLR camera, and an optional teleprompter. </a:t>
            </a:r>
          </a:p>
          <a:p>
            <a:endParaRPr lang="en-US" sz="2000" dirty="0">
              <a:solidFill>
                <a:srgbClr val="4A4A4A"/>
              </a:solidFill>
              <a:latin typeface="Arial Black" panose="020B0A04020102020204" pitchFamily="34" charset="0"/>
            </a:endParaRPr>
          </a:p>
          <a:p>
            <a:r>
              <a:rPr lang="en-US" sz="2000" b="0" i="0" dirty="0">
                <a:solidFill>
                  <a:srgbClr val="4A4A4A"/>
                </a:solidFill>
                <a:effectLst/>
                <a:latin typeface="Arial Black" panose="020B0A04020102020204" pitchFamily="34" charset="0"/>
              </a:rPr>
              <a:t>Once you have the right equipment,</a:t>
            </a:r>
            <a:br>
              <a:rPr lang="en-US" sz="2000" dirty="0"/>
            </a:br>
            <a:r>
              <a:rPr lang="en-US" sz="2000" b="0" i="0" dirty="0">
                <a:solidFill>
                  <a:srgbClr val="4A4A4A"/>
                </a:solidFill>
                <a:effectLst/>
                <a:latin typeface="Arial Black" panose="020B0A04020102020204" pitchFamily="34" charset="0"/>
              </a:rPr>
              <a:t>it’s time to focus on creating quality content and optimizing it for SEO on YouTube.</a:t>
            </a:r>
          </a:p>
          <a:p>
            <a:br>
              <a:rPr lang="en-US" sz="2000" dirty="0"/>
            </a:br>
            <a:r>
              <a:rPr lang="en-US" sz="2000" b="0" i="0" dirty="0">
                <a:solidFill>
                  <a:srgbClr val="4A4A4A"/>
                </a:solidFill>
                <a:effectLst/>
                <a:latin typeface="Arial Black" panose="020B0A04020102020204" pitchFamily="34" charset="0"/>
              </a:rPr>
              <a:t>To keep track of your metrics so do competitor analysis the best tool is </a:t>
            </a:r>
            <a:r>
              <a:rPr lang="en-US" sz="2000" b="1" i="0" dirty="0">
                <a:solidFill>
                  <a:srgbClr val="4A4A4A"/>
                </a:solidFill>
                <a:effectLst/>
                <a:latin typeface="Arial Black" panose="020B0A04020102020204" pitchFamily="34" charset="0"/>
                <a:hlinkClick r:id="rId2"/>
              </a:rPr>
              <a:t>Tubebuddy.com</a:t>
            </a:r>
            <a:endParaRPr lang="en-US" sz="2000" b="1" i="0" dirty="0">
              <a:solidFill>
                <a:srgbClr val="4A4A4A"/>
              </a:solidFill>
              <a:effectLst/>
              <a:latin typeface="Arial Black" panose="020B0A04020102020204" pitchFamily="34" charset="0"/>
            </a:endParaRPr>
          </a:p>
          <a:p>
            <a:pPr algn="l"/>
            <a:r>
              <a:rPr lang="en-US" sz="2000" b="1" i="0" dirty="0">
                <a:solidFill>
                  <a:srgbClr val="4A4A4A"/>
                </a:solidFill>
                <a:effectLst/>
                <a:latin typeface="Arial Black" panose="020B0A04020102020204" pitchFamily="34" charset="0"/>
                <a:hlinkClick r:id="rId2"/>
              </a:rPr>
              <a:t>TubeBuddy.com</a:t>
            </a:r>
            <a:r>
              <a:rPr lang="en-US" sz="2000" b="1" i="0" dirty="0">
                <a:solidFill>
                  <a:srgbClr val="4A4A4A"/>
                </a:solidFill>
                <a:effectLst/>
                <a:latin typeface="Arial Black" panose="020B0A04020102020204" pitchFamily="34" charset="0"/>
              </a:rPr>
              <a:t> is a FREE browser extension &amp; mobile app that integrates </a:t>
            </a:r>
            <a:endParaRPr lang="en-US" sz="2000" b="0" i="0" dirty="0">
              <a:solidFill>
                <a:srgbClr val="4A4A4A"/>
              </a:solidFill>
              <a:effectLst/>
              <a:latin typeface="Arial Black" panose="020B0A04020102020204" pitchFamily="34" charset="0"/>
            </a:endParaRPr>
          </a:p>
          <a:p>
            <a:pPr algn="l"/>
            <a:r>
              <a:rPr lang="en-US" sz="2000" b="1" i="0" dirty="0">
                <a:solidFill>
                  <a:srgbClr val="4A4A4A"/>
                </a:solidFill>
                <a:effectLst/>
                <a:latin typeface="Arial Black" panose="020B0A04020102020204" pitchFamily="34" charset="0"/>
              </a:rPr>
              <a:t>directly into YouTube to help you run your channel with ease.</a:t>
            </a:r>
          </a:p>
          <a:p>
            <a:pPr algn="l"/>
            <a:r>
              <a:rPr lang="en-US" sz="2000" b="1" i="0" dirty="0">
                <a:solidFill>
                  <a:srgbClr val="4A4A4A"/>
                </a:solidFill>
                <a:effectLst/>
                <a:latin typeface="Arial Black" panose="020B0A04020102020204" pitchFamily="34" charset="0"/>
              </a:rPr>
              <a:t>                                    </a:t>
            </a:r>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Your best friend on the road to YouTube success</a:t>
            </a:r>
          </a:p>
          <a:p>
            <a:pPr algn="l"/>
            <a:r>
              <a:rPr lang="en-US" sz="2000" b="0" i="0" dirty="0">
                <a:solidFill>
                  <a:srgbClr val="4A4A4A"/>
                </a:solidFill>
                <a:effectLst/>
                <a:latin typeface="Arial Black" panose="020B0A04020102020204" pitchFamily="34" charset="0"/>
              </a:rPr>
              <a:t>Advanced Keyword Research</a:t>
            </a:r>
          </a:p>
          <a:p>
            <a:pPr algn="l"/>
            <a:r>
              <a:rPr lang="en-US" sz="2000" b="0" i="0" dirty="0" err="1">
                <a:solidFill>
                  <a:srgbClr val="4A4A4A"/>
                </a:solidFill>
                <a:effectLst/>
                <a:latin typeface="Arial Black" panose="020B0A04020102020204" pitchFamily="34" charset="0"/>
              </a:rPr>
              <a:t>TubeBuddy</a:t>
            </a:r>
            <a:r>
              <a:rPr lang="en-US" sz="2000" b="0" i="0" dirty="0">
                <a:solidFill>
                  <a:srgbClr val="4A4A4A"/>
                </a:solidFill>
                <a:effectLst/>
                <a:latin typeface="Arial Black" panose="020B0A04020102020204" pitchFamily="34" charset="0"/>
              </a:rPr>
              <a:t> help you find high-performing, searchable video topics, and then craft the perfect titles and tags.</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Cut Publishing Time in Half</a:t>
            </a:r>
          </a:p>
          <a:p>
            <a:pPr algn="l"/>
            <a:r>
              <a:rPr lang="en-US" sz="2000" b="0" i="0" dirty="0">
                <a:solidFill>
                  <a:srgbClr val="4A4A4A"/>
                </a:solidFill>
                <a:effectLst/>
                <a:latin typeface="Arial Black" panose="020B0A04020102020204" pitchFamily="34" charset="0"/>
              </a:rPr>
              <a:t>Hit the ground running with </a:t>
            </a:r>
            <a:r>
              <a:rPr lang="en-US" sz="2000" b="0" i="0" dirty="0" err="1">
                <a:solidFill>
                  <a:srgbClr val="4A4A4A"/>
                </a:solidFill>
                <a:effectLst/>
                <a:latin typeface="Arial Black" panose="020B0A04020102020204" pitchFamily="34" charset="0"/>
              </a:rPr>
              <a:t>TubeBuddy’s</a:t>
            </a:r>
            <a:r>
              <a:rPr lang="en-US" sz="2000" b="0" i="0" dirty="0">
                <a:solidFill>
                  <a:srgbClr val="4A4A4A"/>
                </a:solidFill>
                <a:effectLst/>
                <a:latin typeface="Arial Black" panose="020B0A04020102020204" pitchFamily="34" charset="0"/>
              </a:rPr>
              <a:t> suite of time-saving templates and tools to drastically speed up publish times</a:t>
            </a:r>
          </a:p>
          <a:p>
            <a:pPr algn="l"/>
            <a:r>
              <a:rPr lang="en-US" sz="2000" b="1" i="0" dirty="0">
                <a:solidFill>
                  <a:srgbClr val="4A4A4A"/>
                </a:solidFill>
                <a:effectLst/>
                <a:latin typeface="Arial Black" panose="020B0A04020102020204" pitchFamily="34" charset="0"/>
              </a:rPr>
              <a:t>Rank Higher in Search Results</a:t>
            </a:r>
            <a:endParaRPr lang="en-US" sz="2000" b="0" i="0" dirty="0">
              <a:solidFill>
                <a:srgbClr val="4A4A4A"/>
              </a:solidFill>
              <a:effectLst/>
              <a:latin typeface="Arial Black" panose="020B0A04020102020204" pitchFamily="34" charset="0"/>
            </a:endParaRPr>
          </a:p>
          <a:p>
            <a:endParaRPr lang="el-GR" sz="2000" dirty="0"/>
          </a:p>
        </p:txBody>
      </p:sp>
    </p:spTree>
    <p:extLst>
      <p:ext uri="{BB962C8B-B14F-4D97-AF65-F5344CB8AC3E}">
        <p14:creationId xmlns:p14="http://schemas.microsoft.com/office/powerpoint/2010/main" val="3029066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3F5FF4-F413-4690-B1C9-F7F8CEA09054}"/>
              </a:ext>
            </a:extLst>
          </p:cNvPr>
          <p:cNvSpPr txBox="1"/>
          <p:nvPr/>
        </p:nvSpPr>
        <p:spPr>
          <a:xfrm>
            <a:off x="190500" y="762000"/>
            <a:ext cx="7315200" cy="7786747"/>
          </a:xfrm>
          <a:prstGeom prst="rect">
            <a:avLst/>
          </a:prstGeom>
          <a:noFill/>
        </p:spPr>
        <p:txBody>
          <a:bodyPr wrap="square" rtlCol="0">
            <a:spAutoFit/>
          </a:bodyPr>
          <a:lstStyle/>
          <a:p>
            <a:pPr algn="l"/>
            <a:r>
              <a:rPr lang="en-US" sz="2000" b="1" i="0" dirty="0">
                <a:solidFill>
                  <a:srgbClr val="4A4A4A"/>
                </a:solidFill>
                <a:effectLst/>
                <a:latin typeface="Arial Black" panose="020B0A04020102020204" pitchFamily="34" charset="0"/>
                <a:hlinkClick r:id="rId2"/>
              </a:rPr>
              <a:t>TubeBuddy.com</a:t>
            </a:r>
            <a:r>
              <a:rPr lang="en-US" sz="2000" b="0" i="0" dirty="0">
                <a:solidFill>
                  <a:srgbClr val="4A4A4A"/>
                </a:solidFill>
                <a:effectLst/>
                <a:latin typeface="Arial Black" panose="020B0A04020102020204" pitchFamily="34" charset="0"/>
              </a:rPr>
              <a:t> will guide you through YouTube’s Best Practices and ensure your videos are set up for success.</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Get More Views and Subscribers</a:t>
            </a:r>
          </a:p>
          <a:p>
            <a:pPr algn="l"/>
            <a:r>
              <a:rPr lang="en-US" sz="2000" b="0" i="0" dirty="0">
                <a:solidFill>
                  <a:srgbClr val="4A4A4A"/>
                </a:solidFill>
                <a:effectLst/>
                <a:latin typeface="Arial Black" panose="020B0A04020102020204" pitchFamily="34" charset="0"/>
              </a:rPr>
              <a:t>Use a variety of tools to help promote your videos across the web and use your existing videos to drive traffic to new uploads.</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Test, Tweak and Win the Click</a:t>
            </a:r>
          </a:p>
          <a:p>
            <a:pPr algn="l"/>
            <a:r>
              <a:rPr lang="en-US" sz="2000" b="0" i="0" dirty="0">
                <a:solidFill>
                  <a:srgbClr val="4A4A4A"/>
                </a:solidFill>
                <a:effectLst/>
                <a:latin typeface="Arial Black" panose="020B0A04020102020204" pitchFamily="34" charset="0"/>
              </a:rPr>
              <a:t>Wondering if your thumbnails could be improved?</a:t>
            </a:r>
          </a:p>
          <a:p>
            <a:pPr algn="l"/>
            <a:endParaRPr lang="en-US" sz="2000" dirty="0">
              <a:solidFill>
                <a:srgbClr val="4A4A4A"/>
              </a:solidFill>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Let </a:t>
            </a:r>
            <a:r>
              <a:rPr lang="en-US" sz="2000" b="1" i="0" dirty="0">
                <a:solidFill>
                  <a:srgbClr val="4A4A4A"/>
                </a:solidFill>
                <a:effectLst/>
                <a:latin typeface="Arial Black" panose="020B0A04020102020204" pitchFamily="34" charset="0"/>
                <a:hlinkClick r:id="rId2"/>
              </a:rPr>
              <a:t>TubeBuddy.com</a:t>
            </a:r>
            <a:r>
              <a:rPr lang="en-US" sz="2000" b="0" i="0" dirty="0">
                <a:solidFill>
                  <a:srgbClr val="4A4A4A"/>
                </a:solidFill>
                <a:effectLst/>
                <a:latin typeface="Arial Black" panose="020B0A04020102020204" pitchFamily="34" charset="0"/>
              </a:rPr>
              <a:t> give you the answer with simplified A/B Testing</a:t>
            </a:r>
          </a:p>
          <a:p>
            <a:pPr algn="l"/>
            <a:r>
              <a:rPr lang="en-US" sz="2000" b="1" i="0" dirty="0">
                <a:solidFill>
                  <a:srgbClr val="4A4A4A"/>
                </a:solidFill>
                <a:effectLst/>
                <a:latin typeface="Arial Black" panose="020B0A04020102020204" pitchFamily="34" charset="0"/>
              </a:rPr>
              <a:t>An Amazing Program Loved by More than 3,000,000 YouTube Creators and Brands.</a:t>
            </a:r>
          </a:p>
          <a:p>
            <a:pPr algn="l"/>
            <a:endParaRPr lang="en-US" sz="2000" b="1" dirty="0">
              <a:solidFill>
                <a:srgbClr val="4A4A4A"/>
              </a:solidFill>
              <a:latin typeface="Arial Black" panose="020B0A04020102020204" pitchFamily="34" charset="0"/>
            </a:endParaRPr>
          </a:p>
          <a:p>
            <a:pPr algn="l"/>
            <a:endParaRPr lang="en-US" sz="2000" b="1" i="0" dirty="0">
              <a:solidFill>
                <a:srgbClr val="4A4A4A"/>
              </a:solidFill>
              <a:effectLst/>
              <a:latin typeface="Arial Black" panose="020B0A04020102020204" pitchFamily="34" charset="0"/>
            </a:endParaRPr>
          </a:p>
          <a:p>
            <a:pPr algn="l"/>
            <a:endParaRPr lang="en-US" sz="2000" b="1" dirty="0">
              <a:solidFill>
                <a:srgbClr val="4A4A4A"/>
              </a:solidFill>
              <a:latin typeface="Arial Black" panose="020B0A04020102020204" pitchFamily="34" charset="0"/>
            </a:endParaRPr>
          </a:p>
          <a:p>
            <a:pPr algn="l"/>
            <a:endParaRPr lang="en-US" sz="2000" b="1" i="0" dirty="0">
              <a:solidFill>
                <a:srgbClr val="4A4A4A"/>
              </a:solidFill>
              <a:effectLst/>
              <a:latin typeface="Arial Black" panose="020B0A04020102020204" pitchFamily="34" charset="0"/>
            </a:endParaRPr>
          </a:p>
          <a:p>
            <a:pPr algn="l"/>
            <a:endParaRPr lang="en-US" sz="2000" b="1" dirty="0">
              <a:solidFill>
                <a:srgbClr val="4A4A4A"/>
              </a:solidFill>
              <a:latin typeface="Arial Black" panose="020B0A04020102020204" pitchFamily="34" charset="0"/>
            </a:endParaRPr>
          </a:p>
          <a:p>
            <a:pPr algn="l"/>
            <a:endParaRPr lang="en-US" sz="2000" b="1" i="0" dirty="0">
              <a:solidFill>
                <a:srgbClr val="4A4A4A"/>
              </a:solidFill>
              <a:effectLst/>
              <a:latin typeface="Arial Black" panose="020B0A04020102020204" pitchFamily="34" charset="0"/>
            </a:endParaRPr>
          </a:p>
          <a:p>
            <a:pPr algn="l"/>
            <a:endParaRPr lang="en-US" sz="2000" b="1" dirty="0">
              <a:solidFill>
                <a:srgbClr val="4A4A4A"/>
              </a:solidFill>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For more articles please visit &gt;&gt;&gt; </a:t>
            </a:r>
            <a:r>
              <a:rPr lang="en-US" sz="2000" b="0" i="0" dirty="0" err="1">
                <a:solidFill>
                  <a:srgbClr val="4A4A4A"/>
                </a:solidFill>
                <a:effectLst/>
                <a:latin typeface="Arial Black" panose="020B0A04020102020204" pitchFamily="34" charset="0"/>
                <a:hlinkClick r:id="rId3"/>
              </a:rPr>
              <a:t>EwaysMoney</a:t>
            </a:r>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770203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43F85-A4A5-443F-B27F-0BDB6CDE13AB}"/>
              </a:ext>
            </a:extLst>
          </p:cNvPr>
          <p:cNvSpPr txBox="1"/>
          <p:nvPr/>
        </p:nvSpPr>
        <p:spPr>
          <a:xfrm>
            <a:off x="1705032" y="83125"/>
            <a:ext cx="4057521" cy="707886"/>
          </a:xfrm>
          <a:prstGeom prst="rect">
            <a:avLst/>
          </a:prstGeom>
          <a:noFill/>
        </p:spPr>
        <p:txBody>
          <a:bodyPr wrap="none" rtlCol="0">
            <a:spAutoFit/>
          </a:bodyPr>
          <a:lstStyle/>
          <a:p>
            <a:r>
              <a:rPr lang="en-US" sz="4000" dirty="0"/>
              <a:t>METHOD SIXTH</a:t>
            </a:r>
            <a:endParaRPr lang="el-GR" sz="4000" dirty="0"/>
          </a:p>
        </p:txBody>
      </p:sp>
      <p:sp>
        <p:nvSpPr>
          <p:cNvPr id="4" name="TextBox 3">
            <a:extLst>
              <a:ext uri="{FF2B5EF4-FFF2-40B4-BE49-F238E27FC236}">
                <a16:creationId xmlns:a16="http://schemas.microsoft.com/office/drawing/2014/main" id="{5EA9B186-7948-47D1-BA4F-463A921A1338}"/>
              </a:ext>
            </a:extLst>
          </p:cNvPr>
          <p:cNvSpPr txBox="1"/>
          <p:nvPr/>
        </p:nvSpPr>
        <p:spPr>
          <a:xfrm>
            <a:off x="551672" y="999986"/>
            <a:ext cx="6364243" cy="1815882"/>
          </a:xfrm>
          <a:prstGeom prst="rect">
            <a:avLst/>
          </a:prstGeom>
          <a:noFill/>
        </p:spPr>
        <p:txBody>
          <a:bodyPr wrap="none" rtlCol="0">
            <a:spAutoFit/>
          </a:bodyPr>
          <a:lstStyle/>
          <a:p>
            <a:pPr algn="l"/>
            <a:r>
              <a:rPr lang="en-US" sz="2800" b="1" i="0" dirty="0">
                <a:solidFill>
                  <a:schemeClr val="accent1"/>
                </a:solidFill>
                <a:effectLst/>
                <a:latin typeface="Arial Black" panose="020B0A04020102020204" pitchFamily="34" charset="0"/>
              </a:rPr>
              <a:t>   </a:t>
            </a:r>
            <a:r>
              <a:rPr lang="en-US" sz="2800" b="1" i="0" dirty="0" err="1">
                <a:solidFill>
                  <a:schemeClr val="accent1"/>
                </a:solidFill>
                <a:effectLst/>
                <a:latin typeface="Arial Black" panose="020B0A04020102020204" pitchFamily="34" charset="0"/>
              </a:rPr>
              <a:t>Envato</a:t>
            </a:r>
            <a:r>
              <a:rPr lang="en-US" sz="2800" b="1" i="0" dirty="0">
                <a:solidFill>
                  <a:schemeClr val="accent1"/>
                </a:solidFill>
                <a:effectLst/>
                <a:latin typeface="Arial Black" panose="020B0A04020102020204" pitchFamily="34" charset="0"/>
              </a:rPr>
              <a:t> Elements opens up </a:t>
            </a:r>
          </a:p>
          <a:p>
            <a:pPr algn="l"/>
            <a:r>
              <a:rPr lang="en-US" sz="2800" b="1" i="0" dirty="0">
                <a:solidFill>
                  <a:schemeClr val="accent1"/>
                </a:solidFill>
                <a:effectLst/>
                <a:latin typeface="Arial Black" panose="020B0A04020102020204" pitchFamily="34" charset="0"/>
              </a:rPr>
              <a:t>a world of creative possibilities</a:t>
            </a:r>
          </a:p>
          <a:p>
            <a:br>
              <a:rPr lang="en-US" sz="2800" dirty="0">
                <a:solidFill>
                  <a:schemeClr val="accent1"/>
                </a:solidFill>
              </a:rPr>
            </a:br>
            <a:endParaRPr lang="el-GR" sz="2800" dirty="0">
              <a:solidFill>
                <a:schemeClr val="accent1"/>
              </a:solidFill>
            </a:endParaRPr>
          </a:p>
        </p:txBody>
      </p:sp>
      <p:sp>
        <p:nvSpPr>
          <p:cNvPr id="5" name="TextBox 4">
            <a:extLst>
              <a:ext uri="{FF2B5EF4-FFF2-40B4-BE49-F238E27FC236}">
                <a16:creationId xmlns:a16="http://schemas.microsoft.com/office/drawing/2014/main" id="{50D4246D-0F6A-4697-B0B0-8381225EB37C}"/>
              </a:ext>
            </a:extLst>
          </p:cNvPr>
          <p:cNvSpPr txBox="1"/>
          <p:nvPr/>
        </p:nvSpPr>
        <p:spPr>
          <a:xfrm>
            <a:off x="401398" y="2327027"/>
            <a:ext cx="7223595" cy="7294305"/>
          </a:xfrm>
          <a:prstGeom prst="rect">
            <a:avLst/>
          </a:prstGeom>
          <a:noFill/>
        </p:spPr>
        <p:txBody>
          <a:bodyPr wrap="square" rtlCol="0">
            <a:spAutoFit/>
          </a:bodyPr>
          <a:lstStyle/>
          <a:p>
            <a:pPr algn="l"/>
            <a:r>
              <a:rPr lang="en-US" sz="1800" b="1" i="0" dirty="0" err="1">
                <a:solidFill>
                  <a:srgbClr val="4A4A4A"/>
                </a:solidFill>
                <a:effectLst/>
                <a:latin typeface="Arial Black" panose="020B0A04020102020204" pitchFamily="34" charset="0"/>
                <a:hlinkClick r:id="rId2"/>
              </a:rPr>
              <a:t>Envato</a:t>
            </a:r>
            <a:r>
              <a:rPr lang="en-US" sz="1800" b="1" i="0" dirty="0">
                <a:solidFill>
                  <a:srgbClr val="4A4A4A"/>
                </a:solidFill>
                <a:effectLst/>
                <a:latin typeface="Arial Black" panose="020B0A04020102020204" pitchFamily="34" charset="0"/>
                <a:hlinkClick r:id="rId2"/>
              </a:rPr>
              <a:t> Elements</a:t>
            </a:r>
            <a:r>
              <a:rPr lang="en-US" sz="1800" b="0" i="0" dirty="0">
                <a:solidFill>
                  <a:srgbClr val="4A4A4A"/>
                </a:solidFill>
                <a:effectLst/>
                <a:latin typeface="Arial Black" panose="020B0A04020102020204" pitchFamily="34" charset="0"/>
              </a:rPr>
              <a:t> opens up a world of creative possibilities for</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all your design projects.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Powered by a community of talented designers,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our subscription puts great design so reach for everyone.</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hlinkClick r:id="rId2"/>
              </a:rPr>
              <a:t>Envato.com</a:t>
            </a:r>
            <a:r>
              <a:rPr lang="en-US" sz="1800" b="1" i="0" dirty="0">
                <a:solidFill>
                  <a:srgbClr val="4A4A4A"/>
                </a:solidFill>
                <a:effectLst/>
                <a:latin typeface="Arial Black" panose="020B0A04020102020204" pitchFamily="34" charset="0"/>
              </a:rPr>
              <a:t> is the best resource for everything digital!</a:t>
            </a:r>
          </a:p>
          <a:p>
            <a:pPr algn="l"/>
            <a:endParaRPr lang="en-US" sz="1800" b="0" i="0" dirty="0">
              <a:solidFill>
                <a:srgbClr val="4A4A4A"/>
              </a:solidFill>
              <a:effectLst/>
              <a:latin typeface="Arial Black" panose="020B0A04020102020204" pitchFamily="34" charset="0"/>
            </a:endParaRPr>
          </a:p>
          <a:p>
            <a:pPr algn="l"/>
            <a:r>
              <a:rPr lang="en-US" sz="1800" b="0" i="0" dirty="0">
                <a:solidFill>
                  <a:srgbClr val="4A4A4A"/>
                </a:solidFill>
                <a:effectLst/>
                <a:latin typeface="Arial Black" panose="020B0A04020102020204" pitchFamily="34" charset="0"/>
              </a:rPr>
              <a:t>The variety of stock options on </a:t>
            </a:r>
            <a:r>
              <a:rPr lang="en-US" sz="1800" b="0" i="0" dirty="0" err="1">
                <a:solidFill>
                  <a:srgbClr val="4A4A4A"/>
                </a:solidFill>
                <a:effectLst/>
                <a:latin typeface="Arial Black" panose="020B0A04020102020204" pitchFamily="34" charset="0"/>
              </a:rPr>
              <a:t>Envato</a:t>
            </a:r>
            <a:r>
              <a:rPr lang="en-US" sz="1800" b="0" i="0" dirty="0">
                <a:solidFill>
                  <a:srgbClr val="4A4A4A"/>
                </a:solidFill>
                <a:effectLst/>
                <a:latin typeface="Arial Black" panose="020B0A04020102020204" pitchFamily="34" charset="0"/>
              </a:rPr>
              <a:t> is so incredible.</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It is the best one-stop-shop I know for stock video,</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stock </a:t>
            </a:r>
            <a:r>
              <a:rPr lang="en-US" sz="1800" b="0" i="0" dirty="0" err="1">
                <a:solidFill>
                  <a:srgbClr val="4A4A4A"/>
                </a:solidFill>
                <a:effectLst/>
                <a:latin typeface="Arial Black" panose="020B0A04020102020204" pitchFamily="34" charset="0"/>
              </a:rPr>
              <a:t>photos,graphic</a:t>
            </a:r>
            <a:r>
              <a:rPr lang="en-US" sz="1800" b="0" i="0" dirty="0">
                <a:solidFill>
                  <a:srgbClr val="4A4A4A"/>
                </a:solidFill>
                <a:effectLst/>
                <a:latin typeface="Arial Black" panose="020B0A04020102020204" pitchFamily="34" charset="0"/>
              </a:rPr>
              <a:t> </a:t>
            </a:r>
            <a:r>
              <a:rPr lang="en-US" sz="1800" b="0" i="0" dirty="0" err="1">
                <a:solidFill>
                  <a:srgbClr val="4A4A4A"/>
                </a:solidFill>
                <a:effectLst/>
                <a:latin typeface="Arial Black" panose="020B0A04020102020204" pitchFamily="34" charset="0"/>
              </a:rPr>
              <a:t>templates,fonts</a:t>
            </a:r>
            <a:r>
              <a:rPr lang="en-US" sz="1800" b="0" i="0" dirty="0">
                <a:solidFill>
                  <a:srgbClr val="4A4A4A"/>
                </a:solidFill>
                <a:effectLst/>
                <a:latin typeface="Arial Black" panose="020B0A04020102020204" pitchFamily="34" charset="0"/>
              </a:rPr>
              <a:t> and so much more.</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I use </a:t>
            </a:r>
            <a:r>
              <a:rPr lang="en-US" sz="1800" b="1" i="0" dirty="0" err="1">
                <a:solidFill>
                  <a:srgbClr val="4A4A4A"/>
                </a:solidFill>
                <a:effectLst/>
                <a:latin typeface="Arial Black" panose="020B0A04020102020204" pitchFamily="34" charset="0"/>
              </a:rPr>
              <a:t>Envato</a:t>
            </a:r>
            <a:r>
              <a:rPr lang="en-US" sz="1800" b="1" i="0" dirty="0">
                <a:solidFill>
                  <a:srgbClr val="4A4A4A"/>
                </a:solidFill>
                <a:effectLst/>
                <a:latin typeface="Arial Black" panose="020B0A04020102020204" pitchFamily="34" charset="0"/>
              </a:rPr>
              <a:t> templates very regularly to design posters</a:t>
            </a:r>
            <a:r>
              <a:rPr lang="en-US" sz="1800" b="0" i="0" dirty="0">
                <a:solidFill>
                  <a:srgbClr val="4A4A4A"/>
                </a:solidFill>
                <a:effectLst/>
                <a:latin typeface="Arial Black" panose="020B0A04020102020204" pitchFamily="34" charset="0"/>
              </a:rPr>
              <a:t> so</a:t>
            </a:r>
            <a:br>
              <a:rPr lang="en-US" sz="1800" b="0" i="0" dirty="0">
                <a:solidFill>
                  <a:srgbClr val="4A4A4A"/>
                </a:solidFill>
                <a:effectLst/>
                <a:latin typeface="Arial Black" panose="020B0A04020102020204" pitchFamily="34" charset="0"/>
              </a:rPr>
            </a:br>
            <a:r>
              <a:rPr lang="en-US" sz="1800" b="1" i="0" dirty="0" err="1">
                <a:solidFill>
                  <a:srgbClr val="4A4A4A"/>
                </a:solidFill>
                <a:effectLst/>
                <a:latin typeface="Arial Black" panose="020B0A04020102020204" pitchFamily="34" charset="0"/>
              </a:rPr>
              <a:t>instagram</a:t>
            </a:r>
            <a:r>
              <a:rPr lang="en-US" sz="1800" b="1" i="0" dirty="0">
                <a:solidFill>
                  <a:srgbClr val="4A4A4A"/>
                </a:solidFill>
                <a:effectLst/>
                <a:latin typeface="Arial Black" panose="020B0A04020102020204" pitchFamily="34" charset="0"/>
              </a:rPr>
              <a:t> posts, emails, banners, downloadable booklets,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t</a:t>
            </a:r>
            <a:r>
              <a:rPr lang="en-US" sz="1800" b="1" i="0" dirty="0">
                <a:solidFill>
                  <a:srgbClr val="4A4A4A"/>
                </a:solidFill>
                <a:effectLst/>
                <a:latin typeface="Arial Black" panose="020B0A04020102020204" pitchFamily="34" charset="0"/>
              </a:rPr>
              <a:t>o design book covers and so much more.</a:t>
            </a:r>
          </a:p>
          <a:p>
            <a:pPr algn="l"/>
            <a:endParaRPr lang="en-US" sz="1800" b="0" i="0" dirty="0">
              <a:solidFill>
                <a:srgbClr val="4A4A4A"/>
              </a:solidFill>
              <a:effectLst/>
              <a:latin typeface="Arial Black" panose="020B0A04020102020204" pitchFamily="34" charset="0"/>
            </a:endParaRPr>
          </a:p>
          <a:p>
            <a:pPr algn="l"/>
            <a:r>
              <a:rPr lang="en-US" sz="1800" b="0" i="0" dirty="0">
                <a:solidFill>
                  <a:srgbClr val="4A4A4A"/>
                </a:solidFill>
                <a:effectLst/>
                <a:latin typeface="Arial Black" panose="020B0A04020102020204" pitchFamily="34" charset="0"/>
              </a:rPr>
              <a:t>The most beautiful part about using </a:t>
            </a:r>
            <a:r>
              <a:rPr lang="en-US" sz="1800" b="1" i="0" dirty="0">
                <a:solidFill>
                  <a:srgbClr val="4A4A4A"/>
                </a:solidFill>
                <a:effectLst/>
                <a:latin typeface="Arial Black" panose="020B0A04020102020204" pitchFamily="34" charset="0"/>
                <a:hlinkClick r:id="rId2"/>
              </a:rPr>
              <a:t>Envato.com</a:t>
            </a:r>
            <a:r>
              <a:rPr lang="en-US" sz="1800" b="0" i="0" dirty="0">
                <a:solidFill>
                  <a:srgbClr val="4A4A4A"/>
                </a:solidFill>
                <a:effectLst/>
                <a:latin typeface="Arial Black" panose="020B0A04020102020204" pitchFamily="34" charset="0"/>
              </a:rPr>
              <a:t> is that they have</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a vast collection of graphic design assets at your fingertips.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Everything from logos, textures &amp; backgrounds so fonts, product mockups,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stock photos &amp; videos so the list goes on.</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Their </a:t>
            </a:r>
            <a:r>
              <a:rPr lang="en-US" sz="1800" b="1" i="0" dirty="0" err="1">
                <a:solidFill>
                  <a:srgbClr val="4A4A4A"/>
                </a:solidFill>
                <a:effectLst/>
                <a:latin typeface="Arial Black" panose="020B0A04020102020204" pitchFamily="34" charset="0"/>
              </a:rPr>
              <a:t>Envato</a:t>
            </a:r>
            <a:r>
              <a:rPr lang="en-US" sz="1800" b="1" i="0" dirty="0">
                <a:solidFill>
                  <a:srgbClr val="4A4A4A"/>
                </a:solidFill>
                <a:effectLst/>
                <a:latin typeface="Arial Black" panose="020B0A04020102020204" pitchFamily="34" charset="0"/>
              </a:rPr>
              <a:t> Elements Plan is a game changer!</a:t>
            </a:r>
            <a:endParaRPr lang="en-US" sz="18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1653954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1A6850-616E-4280-8CF1-B34346EC8F80}"/>
              </a:ext>
            </a:extLst>
          </p:cNvPr>
          <p:cNvSpPr txBox="1"/>
          <p:nvPr/>
        </p:nvSpPr>
        <p:spPr>
          <a:xfrm>
            <a:off x="393701" y="469900"/>
            <a:ext cx="7213600" cy="9325630"/>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With this service, you don’t need to worry about download limits or credits.</a:t>
            </a:r>
          </a:p>
          <a:p>
            <a:pPr algn="l"/>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This allows you the freedom and flexibility of experimenting</a:t>
            </a:r>
            <a:r>
              <a:rPr lang="en-US" sz="2000" b="0" i="0" dirty="0">
                <a:solidFill>
                  <a:srgbClr val="4A4A4A"/>
                </a:solidFill>
                <a:effectLst/>
                <a:latin typeface="Arial Black" panose="020B0A04020102020204" pitchFamily="34" charset="0"/>
              </a:rPr>
              <a:t>, with</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different graphics, files, and themes, before selecting the ones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that are ideal for your particular project.</a:t>
            </a:r>
          </a:p>
          <a:p>
            <a:pPr algn="l"/>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A vast community of independent designers so creates </a:t>
            </a:r>
            <a:r>
              <a:rPr lang="en-US" sz="2000" b="1" i="0" dirty="0" err="1">
                <a:solidFill>
                  <a:srgbClr val="4A4A4A"/>
                </a:solidFill>
                <a:effectLst/>
                <a:latin typeface="Arial Black" panose="020B0A04020102020204" pitchFamily="34" charset="0"/>
              </a:rPr>
              <a:t>Envato</a:t>
            </a:r>
            <a:r>
              <a:rPr lang="en-US" sz="2000" b="1" i="0" dirty="0">
                <a:solidFill>
                  <a:srgbClr val="4A4A4A"/>
                </a:solidFill>
                <a:effectLst/>
                <a:latin typeface="Arial Black" panose="020B0A04020102020204" pitchFamily="34" charset="0"/>
              </a:rPr>
              <a:t> Elements’ digital assets.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Each designer is paid for their work from a revenue-sharing model.</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Half of the revenue is shared with the content creators so</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who supply the assets used in </a:t>
            </a:r>
            <a:r>
              <a:rPr lang="en-US" sz="2000" b="0" i="0" dirty="0" err="1">
                <a:solidFill>
                  <a:srgbClr val="4A4A4A"/>
                </a:solidFill>
                <a:effectLst/>
                <a:latin typeface="Arial Black" panose="020B0A04020102020204" pitchFamily="34" charset="0"/>
              </a:rPr>
              <a:t>Envato</a:t>
            </a:r>
            <a:r>
              <a:rPr lang="en-US" sz="2000" b="0" i="0" dirty="0">
                <a:solidFill>
                  <a:srgbClr val="4A4A4A"/>
                </a:solidFill>
                <a:effectLst/>
                <a:latin typeface="Arial Black" panose="020B0A04020102020204" pitchFamily="34" charset="0"/>
              </a:rPr>
              <a:t> Elements.</a:t>
            </a:r>
          </a:p>
          <a:p>
            <a:pPr algn="l"/>
            <a:r>
              <a:rPr lang="en-US" sz="2000" b="1" i="0" dirty="0">
                <a:solidFill>
                  <a:srgbClr val="4A4A4A"/>
                </a:solidFill>
                <a:effectLst/>
                <a:latin typeface="Arial Black" panose="020B0A04020102020204" pitchFamily="34" charset="0"/>
              </a:rPr>
              <a:t>They have best features and awesome color on website.</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We can easily make account and learn in just one day.</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They have best designs and we can purchase license goods also.</a:t>
            </a:r>
          </a:p>
          <a:p>
            <a:pPr algn="l"/>
            <a:endParaRPr lang="en-US" sz="2000" b="0" i="0" dirty="0">
              <a:solidFill>
                <a:srgbClr val="4A4A4A"/>
              </a:solidFill>
              <a:effectLst/>
              <a:latin typeface="Arial Black" panose="020B0A04020102020204" pitchFamily="34" charset="0"/>
            </a:endParaRPr>
          </a:p>
          <a:p>
            <a:pPr algn="l"/>
            <a:r>
              <a:rPr lang="en-US" sz="2000" b="1" i="0" dirty="0">
                <a:solidFill>
                  <a:srgbClr val="4A4A4A"/>
                </a:solidFill>
                <a:effectLst/>
                <a:latin typeface="Arial Black" panose="020B0A04020102020204" pitchFamily="34" charset="0"/>
                <a:hlinkClick r:id="rId2"/>
              </a:rPr>
              <a:t>Envato.com</a:t>
            </a:r>
            <a:r>
              <a:rPr lang="en-US" sz="2000" b="1" i="0" dirty="0">
                <a:solidFill>
                  <a:srgbClr val="4A4A4A"/>
                </a:solidFill>
                <a:effectLst/>
                <a:latin typeface="Arial Black" panose="020B0A04020102020204" pitchFamily="34" charset="0"/>
              </a:rPr>
              <a:t> is a great website with lot of opportunities.</a:t>
            </a:r>
          </a:p>
          <a:p>
            <a:pPr algn="l"/>
            <a:endParaRPr lang="en-US" sz="2000" b="1" dirty="0">
              <a:solidFill>
                <a:srgbClr val="4A4A4A"/>
              </a:solidFill>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For more articles please visit &gt;&gt;&gt; </a:t>
            </a:r>
            <a:r>
              <a:rPr lang="en-US" sz="2000" b="1" i="0" dirty="0" err="1">
                <a:solidFill>
                  <a:srgbClr val="4A4A4A"/>
                </a:solidFill>
                <a:effectLst/>
                <a:latin typeface="Arial Black" panose="020B0A04020102020204" pitchFamily="34" charset="0"/>
                <a:hlinkClick r:id="rId3"/>
              </a:rPr>
              <a:t>EwaysMoney</a:t>
            </a:r>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2752632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D6458E-C93D-4DBE-B187-C979444BEDEB}"/>
              </a:ext>
            </a:extLst>
          </p:cNvPr>
          <p:cNvSpPr txBox="1"/>
          <p:nvPr/>
        </p:nvSpPr>
        <p:spPr>
          <a:xfrm>
            <a:off x="520700" y="701993"/>
            <a:ext cx="7454900" cy="954107"/>
          </a:xfrm>
          <a:prstGeom prst="rect">
            <a:avLst/>
          </a:prstGeom>
          <a:noFill/>
        </p:spPr>
        <p:txBody>
          <a:bodyPr wrap="square" rtlCol="0">
            <a:spAutoFit/>
          </a:bodyPr>
          <a:lstStyle/>
          <a:p>
            <a:pPr algn="l"/>
            <a:r>
              <a:rPr lang="en-US" sz="2800" b="1" i="0" dirty="0">
                <a:solidFill>
                  <a:schemeClr val="accent1"/>
                </a:solidFill>
                <a:effectLst/>
                <a:latin typeface="Arial Black" panose="020B0A04020102020204" pitchFamily="34" charset="0"/>
              </a:rPr>
              <a:t>          Become a Freelancer </a:t>
            </a:r>
          </a:p>
          <a:p>
            <a:pPr algn="l"/>
            <a:r>
              <a:rPr lang="en-US" sz="2800" b="1" i="0" dirty="0">
                <a:solidFill>
                  <a:schemeClr val="accent1"/>
                </a:solidFill>
                <a:effectLst/>
                <a:latin typeface="Arial Black" panose="020B0A04020102020204" pitchFamily="34" charset="0"/>
              </a:rPr>
              <a:t>        and Make Money Online</a:t>
            </a:r>
          </a:p>
        </p:txBody>
      </p:sp>
      <p:sp>
        <p:nvSpPr>
          <p:cNvPr id="3" name="TextBox 2">
            <a:extLst>
              <a:ext uri="{FF2B5EF4-FFF2-40B4-BE49-F238E27FC236}">
                <a16:creationId xmlns:a16="http://schemas.microsoft.com/office/drawing/2014/main" id="{F27AA296-ACE3-44DC-87DD-B2E9F0AEF939}"/>
              </a:ext>
            </a:extLst>
          </p:cNvPr>
          <p:cNvSpPr txBox="1"/>
          <p:nvPr/>
        </p:nvSpPr>
        <p:spPr>
          <a:xfrm>
            <a:off x="1639431" y="114300"/>
            <a:ext cx="4493538" cy="646331"/>
          </a:xfrm>
          <a:prstGeom prst="rect">
            <a:avLst/>
          </a:prstGeom>
          <a:noFill/>
        </p:spPr>
        <p:txBody>
          <a:bodyPr wrap="none" rtlCol="0">
            <a:spAutoFit/>
          </a:bodyPr>
          <a:lstStyle/>
          <a:p>
            <a:r>
              <a:rPr lang="en-US" sz="3600" dirty="0"/>
              <a:t>METHOD SEVENTH</a:t>
            </a:r>
            <a:endParaRPr lang="el-GR" sz="3600" dirty="0"/>
          </a:p>
        </p:txBody>
      </p:sp>
      <p:sp>
        <p:nvSpPr>
          <p:cNvPr id="4" name="TextBox 3">
            <a:extLst>
              <a:ext uri="{FF2B5EF4-FFF2-40B4-BE49-F238E27FC236}">
                <a16:creationId xmlns:a16="http://schemas.microsoft.com/office/drawing/2014/main" id="{2FAE3597-5600-4C84-992E-4B100105A20A}"/>
              </a:ext>
            </a:extLst>
          </p:cNvPr>
          <p:cNvSpPr txBox="1"/>
          <p:nvPr/>
        </p:nvSpPr>
        <p:spPr>
          <a:xfrm>
            <a:off x="336550" y="1656100"/>
            <a:ext cx="7099300" cy="8402300"/>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The easiest way to make money online is to take your</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current job in your 9 to 5 role and do it online instead.</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For example, if you’re a writer, administrative assistant,</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graphic designer, teacher, developer, etc.</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You can market these skills and find clients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online who are willing to pay you for them</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become a </a:t>
            </a:r>
            <a:r>
              <a:rPr lang="en-US" sz="2000" b="1" i="0" dirty="0">
                <a:solidFill>
                  <a:srgbClr val="4A4A4A"/>
                </a:solidFill>
                <a:effectLst/>
                <a:latin typeface="Arial Black" panose="020B0A04020102020204" pitchFamily="34" charset="0"/>
              </a:rPr>
              <a:t>Freelancer and Make Money Online.</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There’s a never-ending list of websites for each sector of</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freelance jobs too.</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For example, freelance writers can apply for jobs on specific</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online writing job boards, but also general freelance websites like</a:t>
            </a:r>
            <a:r>
              <a:rPr lang="en-US" sz="2000" b="0" i="0" dirty="0">
                <a:solidFill>
                  <a:srgbClr val="4A4A4A"/>
                </a:solidFill>
                <a:effectLst/>
                <a:latin typeface="Arial Black" panose="020B0A04020102020204" pitchFamily="34" charset="0"/>
                <a:hlinkClick r:id="rId2"/>
              </a:rPr>
              <a:t> </a:t>
            </a:r>
            <a:r>
              <a:rPr lang="en-US" sz="2000" b="1" i="0" dirty="0">
                <a:solidFill>
                  <a:srgbClr val="4A4A4A"/>
                </a:solidFill>
                <a:effectLst/>
                <a:latin typeface="Arial Black" panose="020B0A04020102020204" pitchFamily="34" charset="0"/>
                <a:hlinkClick r:id="rId2"/>
              </a:rPr>
              <a:t>Fiverr.com</a:t>
            </a:r>
            <a:endParaRPr lang="en-US" sz="2000" b="1" i="0" dirty="0">
              <a:solidFill>
                <a:srgbClr val="4A4A4A"/>
              </a:solidFill>
              <a:effectLst/>
              <a:latin typeface="Arial Black" panose="020B0A04020102020204" pitchFamily="34" charset="0"/>
            </a:endParaRP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If you find that your job doesn’t have direct online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so money-making streams of income,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you can look for other transferable skills you may have.</a:t>
            </a:r>
          </a:p>
        </p:txBody>
      </p:sp>
    </p:spTree>
    <p:extLst>
      <p:ext uri="{BB962C8B-B14F-4D97-AF65-F5344CB8AC3E}">
        <p14:creationId xmlns:p14="http://schemas.microsoft.com/office/powerpoint/2010/main" val="1186938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2838D7-037E-4CD6-9252-8DC2D43A1E7A}"/>
              </a:ext>
            </a:extLst>
          </p:cNvPr>
          <p:cNvSpPr txBox="1"/>
          <p:nvPr/>
        </p:nvSpPr>
        <p:spPr>
          <a:xfrm>
            <a:off x="279400" y="355600"/>
            <a:ext cx="7213600" cy="9633406"/>
          </a:xfrm>
          <a:prstGeom prst="rect">
            <a:avLst/>
          </a:prstGeom>
          <a:noFill/>
        </p:spPr>
        <p:txBody>
          <a:bodyPr wrap="square" rtlCol="0">
            <a:spAutoFit/>
          </a:bodyPr>
          <a:lstStyle/>
          <a:p>
            <a:r>
              <a:rPr lang="en-US" sz="2000" b="0" i="0" dirty="0">
                <a:solidFill>
                  <a:srgbClr val="4A4A4A"/>
                </a:solidFill>
                <a:effectLst/>
                <a:latin typeface="Arial Black" panose="020B0A04020102020204" pitchFamily="34" charset="0"/>
              </a:rPr>
              <a:t>To make money online as a freelancer, you need to start</a:t>
            </a:r>
            <a:br>
              <a:rPr lang="en-US" sz="2000" dirty="0"/>
            </a:br>
            <a:r>
              <a:rPr lang="en-US" sz="2000" b="0" i="0" dirty="0">
                <a:solidFill>
                  <a:srgbClr val="4A4A4A"/>
                </a:solidFill>
                <a:effectLst/>
                <a:latin typeface="Arial Black" panose="020B0A04020102020204" pitchFamily="34" charset="0"/>
              </a:rPr>
              <a:t>by building out a strong portfolio so</a:t>
            </a:r>
            <a:br>
              <a:rPr lang="en-US" sz="2000" dirty="0"/>
            </a:br>
            <a:r>
              <a:rPr lang="en-US" sz="2000" b="0" i="0" dirty="0">
                <a:solidFill>
                  <a:srgbClr val="4A4A4A"/>
                </a:solidFill>
                <a:effectLst/>
                <a:latin typeface="Arial Black" panose="020B0A04020102020204" pitchFamily="34" charset="0"/>
              </a:rPr>
              <a:t>that may mean doing some free work with some reputable</a:t>
            </a:r>
            <a:br>
              <a:rPr lang="en-US" sz="2000" dirty="0"/>
            </a:br>
            <a:r>
              <a:rPr lang="en-US" sz="2000" b="0" i="0" dirty="0">
                <a:solidFill>
                  <a:srgbClr val="4A4A4A"/>
                </a:solidFill>
                <a:effectLst/>
                <a:latin typeface="Arial Black" panose="020B0A04020102020204" pitchFamily="34" charset="0"/>
              </a:rPr>
              <a:t>mid-tier brands to start.</a:t>
            </a:r>
          </a:p>
          <a:p>
            <a:br>
              <a:rPr lang="en-US" sz="2000" dirty="0"/>
            </a:br>
            <a:r>
              <a:rPr lang="en-US" sz="2000" b="0" i="0" dirty="0">
                <a:solidFill>
                  <a:srgbClr val="4A4A4A"/>
                </a:solidFill>
                <a:effectLst/>
                <a:latin typeface="Arial Black" panose="020B0A04020102020204" pitchFamily="34" charset="0"/>
              </a:rPr>
              <a:t>Once you gain a strong portfolio, you can start reaching out</a:t>
            </a:r>
            <a:br>
              <a:rPr lang="en-US" sz="2000" dirty="0"/>
            </a:br>
            <a:r>
              <a:rPr lang="en-US" sz="2000" b="0" i="0" dirty="0">
                <a:solidFill>
                  <a:srgbClr val="4A4A4A"/>
                </a:solidFill>
                <a:effectLst/>
                <a:latin typeface="Arial Black" panose="020B0A04020102020204" pitchFamily="34" charset="0"/>
              </a:rPr>
              <a:t>to potential big clients to earn more money online.</a:t>
            </a:r>
          </a:p>
          <a:p>
            <a:br>
              <a:rPr lang="en-US" sz="2000" dirty="0"/>
            </a:br>
            <a:r>
              <a:rPr lang="en-US" sz="2000" b="1" i="0" dirty="0">
                <a:solidFill>
                  <a:srgbClr val="4A4A4A"/>
                </a:solidFill>
                <a:effectLst/>
                <a:latin typeface="Arial Black" panose="020B0A04020102020204" pitchFamily="34" charset="0"/>
              </a:rPr>
              <a:t>Remember, freelancing is a numbers gam,</a:t>
            </a:r>
            <a:br>
              <a:rPr lang="en-US" sz="2000" dirty="0"/>
            </a:br>
            <a:r>
              <a:rPr lang="en-US" sz="2000" b="0" i="0" dirty="0">
                <a:solidFill>
                  <a:srgbClr val="4A4A4A"/>
                </a:solidFill>
                <a:effectLst/>
                <a:latin typeface="Arial Black" panose="020B0A04020102020204" pitchFamily="34" charset="0"/>
              </a:rPr>
              <a:t>so the more personalized emails and applications you fill out,</a:t>
            </a:r>
            <a:br>
              <a:rPr lang="en-US" sz="2000" dirty="0"/>
            </a:br>
            <a:r>
              <a:rPr lang="en-US" sz="2000" b="0" i="0" dirty="0">
                <a:solidFill>
                  <a:srgbClr val="4A4A4A"/>
                </a:solidFill>
                <a:effectLst/>
                <a:latin typeface="Arial Black" panose="020B0A04020102020204" pitchFamily="34" charset="0"/>
              </a:rPr>
              <a:t>the more likely you will get a response back.</a:t>
            </a:r>
          </a:p>
          <a:p>
            <a:r>
              <a:rPr lang="en-US" sz="2000" b="1" i="0" dirty="0">
                <a:solidFill>
                  <a:srgbClr val="4A4A4A"/>
                </a:solidFill>
                <a:effectLst/>
                <a:latin typeface="Arial Black" panose="020B0A04020102020204" pitchFamily="34" charset="0"/>
              </a:rPr>
              <a:t>If you’re looking to make an extra couple hundred dollars per month</a:t>
            </a:r>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one of the best and legit site is </a:t>
            </a:r>
            <a:r>
              <a:rPr lang="en-US" sz="2000" b="1" i="0" dirty="0">
                <a:solidFill>
                  <a:srgbClr val="4A4A4A"/>
                </a:solidFill>
                <a:effectLst/>
                <a:latin typeface="Arial Black" panose="020B0A04020102020204" pitchFamily="34" charset="0"/>
                <a:hlinkClick r:id="rId2"/>
              </a:rPr>
              <a:t>Fiverr.com</a:t>
            </a:r>
            <a:endParaRPr lang="en-US" sz="2000" b="1" i="0" dirty="0">
              <a:solidFill>
                <a:srgbClr val="4A4A4A"/>
              </a:solidFill>
              <a:effectLst/>
              <a:latin typeface="Arial Black" panose="020B0A04020102020204" pitchFamily="34" charset="0"/>
            </a:endParaRPr>
          </a:p>
          <a:p>
            <a:br>
              <a:rPr lang="en-US" sz="2000" dirty="0"/>
            </a:br>
            <a:r>
              <a:rPr lang="en-US" sz="2000" b="0" i="0" dirty="0">
                <a:solidFill>
                  <a:srgbClr val="4A4A4A"/>
                </a:solidFill>
                <a:effectLst/>
                <a:latin typeface="Arial Black" panose="020B0A04020102020204" pitchFamily="34" charset="0"/>
              </a:rPr>
              <a:t>The world’s largest marketplace for digital services offers</a:t>
            </a:r>
            <a:br>
              <a:rPr lang="en-US" sz="2000" dirty="0"/>
            </a:br>
            <a:r>
              <a:rPr lang="en-US" sz="2000" b="0" i="0" dirty="0">
                <a:solidFill>
                  <a:srgbClr val="4A4A4A"/>
                </a:solidFill>
                <a:effectLst/>
                <a:latin typeface="Arial Black" panose="020B0A04020102020204" pitchFamily="34" charset="0"/>
              </a:rPr>
              <a:t>both buyers and sellers</a:t>
            </a:r>
            <a:br>
              <a:rPr lang="en-US" sz="2000" dirty="0"/>
            </a:br>
            <a:r>
              <a:rPr lang="en-US" sz="2000" b="0" i="0" dirty="0">
                <a:solidFill>
                  <a:srgbClr val="4A4A4A"/>
                </a:solidFill>
                <a:effectLst/>
                <a:latin typeface="Arial Black" panose="020B0A04020102020204" pitchFamily="34" charset="0"/>
              </a:rPr>
              <a:t>A digitally streamlined transactional platform.</a:t>
            </a:r>
          </a:p>
          <a:p>
            <a:endParaRPr lang="en-US" sz="2000" dirty="0">
              <a:solidFill>
                <a:srgbClr val="4A4A4A"/>
              </a:solidFill>
              <a:latin typeface="Arial Black" panose="020B0A04020102020204" pitchFamily="34" charset="0"/>
            </a:endParaRPr>
          </a:p>
          <a:p>
            <a:endParaRPr lang="en-US" sz="2000" dirty="0">
              <a:solidFill>
                <a:srgbClr val="4A4A4A"/>
              </a:solidFill>
              <a:latin typeface="Arial Black" panose="020B0A04020102020204" pitchFamily="34" charset="0"/>
            </a:endParaRPr>
          </a:p>
          <a:p>
            <a:endParaRPr lang="en-US" sz="2000" dirty="0">
              <a:solidFill>
                <a:srgbClr val="4A4A4A"/>
              </a:solidFill>
              <a:latin typeface="Arial Black" panose="020B0A04020102020204" pitchFamily="34" charset="0"/>
            </a:endParaRPr>
          </a:p>
          <a:p>
            <a:endParaRPr lang="en-US" sz="2000" dirty="0">
              <a:solidFill>
                <a:srgbClr val="4A4A4A"/>
              </a:solidFill>
              <a:latin typeface="Arial Black" panose="020B0A04020102020204" pitchFamily="34" charset="0"/>
            </a:endParaRPr>
          </a:p>
          <a:p>
            <a:endParaRPr lang="en-US" sz="2000" dirty="0">
              <a:solidFill>
                <a:srgbClr val="4A4A4A"/>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4A4A4A"/>
                </a:solidFill>
                <a:effectLst/>
                <a:uLnTx/>
                <a:uFillTx/>
                <a:latin typeface="Arial Black" panose="020B0A04020102020204" pitchFamily="34" charset="0"/>
                <a:cs typeface="Arial"/>
                <a:sym typeface="Arial"/>
              </a:rPr>
              <a:t>For more articles please visit &gt;&gt;&gt; </a:t>
            </a:r>
            <a:r>
              <a:rPr kumimoji="0" lang="en-US" sz="2000" b="1" i="0" u="none" strike="noStrike" kern="0" cap="none" spc="0" normalizeH="0" baseline="0" noProof="0" dirty="0" err="1">
                <a:ln>
                  <a:noFill/>
                </a:ln>
                <a:solidFill>
                  <a:srgbClr val="4A4A4A"/>
                </a:solidFill>
                <a:effectLst/>
                <a:uLnTx/>
                <a:uFillTx/>
                <a:latin typeface="Arial Black" panose="020B0A04020102020204" pitchFamily="34" charset="0"/>
                <a:cs typeface="Arial"/>
                <a:sym typeface="Arial"/>
                <a:hlinkClick r:id="rId3"/>
              </a:rPr>
              <a:t>EwaysMoney</a:t>
            </a:r>
            <a:endParaRPr kumimoji="0" lang="en-US" sz="2000" b="0" i="0" u="none" strike="noStrike" kern="0" cap="none" spc="0" normalizeH="0" baseline="0" noProof="0" dirty="0">
              <a:ln>
                <a:noFill/>
              </a:ln>
              <a:solidFill>
                <a:srgbClr val="4A4A4A"/>
              </a:solidFill>
              <a:effectLst/>
              <a:uLnTx/>
              <a:uFillTx/>
              <a:latin typeface="Arial Black" panose="020B0A04020102020204" pitchFamily="34" charset="0"/>
              <a:cs typeface="Arial"/>
              <a:sym typeface="Arial"/>
            </a:endParaRPr>
          </a:p>
          <a:p>
            <a:endParaRPr lang="el-GR" sz="2000" dirty="0"/>
          </a:p>
        </p:txBody>
      </p:sp>
    </p:spTree>
    <p:extLst>
      <p:ext uri="{BB962C8B-B14F-4D97-AF65-F5344CB8AC3E}">
        <p14:creationId xmlns:p14="http://schemas.microsoft.com/office/powerpoint/2010/main" val="229143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C057A-F1FA-4C6F-A7CC-492833A320A7}"/>
              </a:ext>
            </a:extLst>
          </p:cNvPr>
          <p:cNvSpPr txBox="1"/>
          <p:nvPr/>
        </p:nvSpPr>
        <p:spPr>
          <a:xfrm>
            <a:off x="266700" y="901700"/>
            <a:ext cx="7239000" cy="8402300"/>
          </a:xfrm>
          <a:prstGeom prst="rect">
            <a:avLst/>
          </a:prstGeom>
          <a:noFill/>
        </p:spPr>
        <p:txBody>
          <a:bodyPr wrap="square" rtlCol="0">
            <a:spAutoFit/>
          </a:bodyPr>
          <a:lstStyle/>
          <a:p>
            <a:r>
              <a:rPr lang="en-US" sz="2000" b="1" i="0" dirty="0">
                <a:solidFill>
                  <a:srgbClr val="4A4A4A"/>
                </a:solidFill>
                <a:effectLst/>
                <a:latin typeface="Arial Black" panose="020B0A04020102020204" pitchFamily="34" charset="0"/>
              </a:rPr>
              <a:t>The unique term for a service offered by a seller on </a:t>
            </a:r>
            <a:r>
              <a:rPr lang="en-US" sz="2000" b="1" i="0" dirty="0">
                <a:solidFill>
                  <a:srgbClr val="4A4A4A"/>
                </a:solidFill>
                <a:effectLst/>
                <a:latin typeface="Arial Black" panose="020B0A04020102020204" pitchFamily="34" charset="0"/>
                <a:hlinkClick r:id="rId2"/>
              </a:rPr>
              <a:t>Fiverr.com</a:t>
            </a:r>
            <a:br>
              <a:rPr lang="en-US" sz="2000" dirty="0"/>
            </a:br>
            <a:r>
              <a:rPr lang="en-US" sz="2000" b="0" i="0" dirty="0">
                <a:solidFill>
                  <a:srgbClr val="4A4A4A"/>
                </a:solidFill>
                <a:effectLst/>
                <a:latin typeface="Arial Black" panose="020B0A04020102020204" pitchFamily="34" charset="0"/>
              </a:rPr>
              <a:t>i</a:t>
            </a:r>
            <a:r>
              <a:rPr lang="en-US" sz="2000" b="1" i="0" dirty="0">
                <a:solidFill>
                  <a:srgbClr val="4A4A4A"/>
                </a:solidFill>
                <a:effectLst/>
                <a:latin typeface="Arial Black" panose="020B0A04020102020204" pitchFamily="34" charset="0"/>
              </a:rPr>
              <a:t>s called a ‘Gig.’</a:t>
            </a:r>
          </a:p>
          <a:p>
            <a:br>
              <a:rPr lang="en-US" sz="2000" dirty="0"/>
            </a:br>
            <a:r>
              <a:rPr lang="en-US" sz="2000" b="0" i="0" dirty="0">
                <a:solidFill>
                  <a:srgbClr val="4A4A4A"/>
                </a:solidFill>
                <a:effectLst/>
                <a:latin typeface="Arial Black" panose="020B0A04020102020204" pitchFamily="34" charset="0"/>
              </a:rPr>
              <a:t>When creating Gigs, sellers can choose their starting price point.</a:t>
            </a:r>
            <a:br>
              <a:rPr lang="en-US" sz="2000" dirty="0"/>
            </a:br>
            <a:r>
              <a:rPr lang="en-US" sz="2000" b="0" i="0" dirty="0">
                <a:solidFill>
                  <a:srgbClr val="4A4A4A"/>
                </a:solidFill>
                <a:effectLst/>
                <a:latin typeface="Arial Black" panose="020B0A04020102020204" pitchFamily="34" charset="0"/>
              </a:rPr>
              <a:t>Sellers can take this a step further and offer Gig Packages</a:t>
            </a:r>
            <a:br>
              <a:rPr lang="en-US" sz="2000" dirty="0"/>
            </a:br>
            <a:r>
              <a:rPr lang="en-US" sz="2000" b="0" i="0" dirty="0">
                <a:solidFill>
                  <a:srgbClr val="4A4A4A"/>
                </a:solidFill>
                <a:effectLst/>
                <a:latin typeface="Arial Black" panose="020B0A04020102020204" pitchFamily="34" charset="0"/>
              </a:rPr>
              <a:t>to buyers by using Gig Packages.</a:t>
            </a:r>
          </a:p>
          <a:p>
            <a:br>
              <a:rPr lang="en-US" sz="2000" dirty="0"/>
            </a:br>
            <a:r>
              <a:rPr lang="en-US" sz="2000" b="0" i="0" dirty="0">
                <a:solidFill>
                  <a:srgbClr val="4A4A4A"/>
                </a:solidFill>
                <a:effectLst/>
                <a:latin typeface="Arial Black" panose="020B0A04020102020204" pitchFamily="34" charset="0"/>
              </a:rPr>
              <a:t>These contain multiple price ranges and sellers so can</a:t>
            </a:r>
            <a:br>
              <a:rPr lang="en-US" sz="2000" dirty="0"/>
            </a:br>
            <a:r>
              <a:rPr lang="en-US" sz="2000" b="0" i="0" dirty="0">
                <a:solidFill>
                  <a:srgbClr val="4A4A4A"/>
                </a:solidFill>
                <a:effectLst/>
                <a:latin typeface="Arial Black" panose="020B0A04020102020204" pitchFamily="34" charset="0"/>
              </a:rPr>
              <a:t>offer buyers various and tailored service packages.</a:t>
            </a:r>
          </a:p>
          <a:p>
            <a:br>
              <a:rPr lang="en-US" sz="2000" dirty="0"/>
            </a:br>
            <a:r>
              <a:rPr lang="en-US" sz="2000" b="1" i="0" dirty="0">
                <a:solidFill>
                  <a:srgbClr val="4A4A4A"/>
                </a:solidFill>
                <a:effectLst/>
                <a:latin typeface="Arial Black" panose="020B0A04020102020204" pitchFamily="34" charset="0"/>
                <a:hlinkClick r:id="rId2"/>
              </a:rPr>
              <a:t>Fiverr.com</a:t>
            </a:r>
            <a:r>
              <a:rPr lang="en-US" sz="2000" b="0" i="0" dirty="0">
                <a:solidFill>
                  <a:srgbClr val="4A4A4A"/>
                </a:solidFill>
                <a:effectLst/>
                <a:latin typeface="Arial Black" panose="020B0A04020102020204" pitchFamily="34" charset="0"/>
              </a:rPr>
              <a:t> is an online marketplace that is changing how the world works together.</a:t>
            </a:r>
            <a:br>
              <a:rPr lang="en-US" sz="2000" dirty="0"/>
            </a:br>
            <a:r>
              <a:rPr lang="en-US" sz="2000" b="0" i="0" dirty="0">
                <a:solidFill>
                  <a:srgbClr val="4A4A4A"/>
                </a:solidFill>
                <a:effectLst/>
                <a:latin typeface="Arial Black" panose="020B0A04020102020204" pitchFamily="34" charset="0"/>
              </a:rPr>
              <a:t>In this </a:t>
            </a:r>
            <a:r>
              <a:rPr lang="en-US" sz="2000" b="0" i="0" dirty="0" err="1">
                <a:solidFill>
                  <a:srgbClr val="4A4A4A"/>
                </a:solidFill>
                <a:effectLst/>
                <a:latin typeface="Arial Black" panose="020B0A04020102020204" pitchFamily="34" charset="0"/>
              </a:rPr>
              <a:t>way,buyers</a:t>
            </a:r>
            <a:r>
              <a:rPr lang="en-US" sz="2000" b="0" i="0" dirty="0">
                <a:solidFill>
                  <a:srgbClr val="4A4A4A"/>
                </a:solidFill>
                <a:effectLst/>
                <a:latin typeface="Arial Black" panose="020B0A04020102020204" pitchFamily="34" charset="0"/>
              </a:rPr>
              <a:t> can pick and choose from all that’s</a:t>
            </a:r>
            <a:br>
              <a:rPr lang="en-US" sz="2000" dirty="0"/>
            </a:br>
            <a:r>
              <a:rPr lang="en-US" sz="2000" b="0" i="0" dirty="0">
                <a:solidFill>
                  <a:srgbClr val="4A4A4A"/>
                </a:solidFill>
                <a:effectLst/>
                <a:latin typeface="Arial Black" panose="020B0A04020102020204" pitchFamily="34" charset="0"/>
              </a:rPr>
              <a:t>offered so according to their particular requirements.</a:t>
            </a:r>
          </a:p>
          <a:p>
            <a:endParaRPr lang="en-US" sz="2000" b="0" i="0" dirty="0">
              <a:solidFill>
                <a:srgbClr val="4A4A4A"/>
              </a:solidFill>
              <a:effectLst/>
              <a:latin typeface="Arial Black" panose="020B0A04020102020204" pitchFamily="34" charset="0"/>
            </a:endParaRPr>
          </a:p>
          <a:p>
            <a:r>
              <a:rPr lang="en-US" sz="2000" b="1" i="0" dirty="0">
                <a:solidFill>
                  <a:srgbClr val="4A4A4A"/>
                </a:solidFill>
                <a:effectLst/>
                <a:latin typeface="Arial Black" panose="020B0A04020102020204" pitchFamily="34" charset="0"/>
              </a:rPr>
              <a:t>Great platform connects businesses with on-demand freelance talent.</a:t>
            </a:r>
          </a:p>
          <a:p>
            <a:br>
              <a:rPr lang="en-US" sz="2000" dirty="0"/>
            </a:br>
            <a:r>
              <a:rPr lang="en-US" sz="2000" b="1" i="0" dirty="0">
                <a:solidFill>
                  <a:srgbClr val="4A4A4A"/>
                </a:solidFill>
                <a:effectLst/>
                <a:latin typeface="Arial Black" panose="020B0A04020102020204" pitchFamily="34" charset="0"/>
                <a:hlinkClick r:id="rId2"/>
              </a:rPr>
              <a:t>Fiverr.com</a:t>
            </a:r>
            <a:r>
              <a:rPr lang="en-US" sz="2000" b="1" i="0" dirty="0">
                <a:solidFill>
                  <a:srgbClr val="4A4A4A"/>
                </a:solidFill>
                <a:effectLst/>
                <a:latin typeface="Arial Black" panose="020B0A04020102020204" pitchFamily="34" charset="0"/>
              </a:rPr>
              <a:t> is a great platform to find professional freelancers</a:t>
            </a:r>
            <a:endParaRPr lang="el-GR" sz="2000" dirty="0"/>
          </a:p>
        </p:txBody>
      </p:sp>
    </p:spTree>
    <p:extLst>
      <p:ext uri="{BB962C8B-B14F-4D97-AF65-F5344CB8AC3E}">
        <p14:creationId xmlns:p14="http://schemas.microsoft.com/office/powerpoint/2010/main" val="2290325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8F55A-A06C-434B-88CD-B44C2EDB2D8F}"/>
              </a:ext>
            </a:extLst>
          </p:cNvPr>
          <p:cNvSpPr txBox="1"/>
          <p:nvPr/>
        </p:nvSpPr>
        <p:spPr>
          <a:xfrm>
            <a:off x="1857439" y="254000"/>
            <a:ext cx="4057521" cy="646331"/>
          </a:xfrm>
          <a:prstGeom prst="rect">
            <a:avLst/>
          </a:prstGeom>
          <a:noFill/>
        </p:spPr>
        <p:txBody>
          <a:bodyPr wrap="none" rtlCol="0">
            <a:spAutoFit/>
          </a:bodyPr>
          <a:lstStyle/>
          <a:p>
            <a:r>
              <a:rPr lang="en-US" sz="3600" dirty="0"/>
              <a:t>METHOD EIGHTH</a:t>
            </a:r>
            <a:endParaRPr lang="el-GR" sz="3600" dirty="0"/>
          </a:p>
        </p:txBody>
      </p:sp>
      <p:sp>
        <p:nvSpPr>
          <p:cNvPr id="3" name="TextBox 2">
            <a:extLst>
              <a:ext uri="{FF2B5EF4-FFF2-40B4-BE49-F238E27FC236}">
                <a16:creationId xmlns:a16="http://schemas.microsoft.com/office/drawing/2014/main" id="{8DC93380-6D0B-43EE-8D43-438E4A766E17}"/>
              </a:ext>
            </a:extLst>
          </p:cNvPr>
          <p:cNvSpPr txBox="1"/>
          <p:nvPr/>
        </p:nvSpPr>
        <p:spPr>
          <a:xfrm>
            <a:off x="664001" y="1206500"/>
            <a:ext cx="6444393" cy="1815882"/>
          </a:xfrm>
          <a:prstGeom prst="rect">
            <a:avLst/>
          </a:prstGeom>
          <a:noFill/>
        </p:spPr>
        <p:txBody>
          <a:bodyPr wrap="none" rtlCol="0">
            <a:spAutoFit/>
          </a:bodyPr>
          <a:lstStyle/>
          <a:p>
            <a:pPr algn="l"/>
            <a:r>
              <a:rPr lang="en-US" sz="2800" b="1" i="0" dirty="0">
                <a:solidFill>
                  <a:schemeClr val="accent1"/>
                </a:solidFill>
                <a:effectLst/>
                <a:latin typeface="Arial Black" panose="020B0A04020102020204" pitchFamily="34" charset="0"/>
              </a:rPr>
              <a:t>Best Email Marketing Services  </a:t>
            </a:r>
          </a:p>
          <a:p>
            <a:pPr algn="l"/>
            <a:r>
              <a:rPr lang="en-US" sz="2800" b="1" dirty="0">
                <a:solidFill>
                  <a:schemeClr val="accent1"/>
                </a:solidFill>
                <a:latin typeface="Arial Black" panose="020B0A04020102020204" pitchFamily="34" charset="0"/>
              </a:rPr>
              <a:t>      </a:t>
            </a:r>
            <a:r>
              <a:rPr lang="en-US" sz="2800" b="1" i="0" dirty="0">
                <a:solidFill>
                  <a:schemeClr val="accent1"/>
                </a:solidFill>
                <a:effectLst/>
                <a:latin typeface="Arial Black" panose="020B0A04020102020204" pitchFamily="34" charset="0"/>
              </a:rPr>
              <a:t>How to Get Started</a:t>
            </a:r>
          </a:p>
          <a:p>
            <a:br>
              <a:rPr lang="en-US" sz="2800" dirty="0">
                <a:solidFill>
                  <a:schemeClr val="accent1"/>
                </a:solidFill>
              </a:rPr>
            </a:br>
            <a:endParaRPr lang="el-GR" sz="2800" dirty="0">
              <a:solidFill>
                <a:schemeClr val="accent1"/>
              </a:solidFill>
            </a:endParaRPr>
          </a:p>
        </p:txBody>
      </p:sp>
      <p:sp>
        <p:nvSpPr>
          <p:cNvPr id="4" name="TextBox 3">
            <a:extLst>
              <a:ext uri="{FF2B5EF4-FFF2-40B4-BE49-F238E27FC236}">
                <a16:creationId xmlns:a16="http://schemas.microsoft.com/office/drawing/2014/main" id="{F7997D3A-5F47-4ED1-B619-695678864BFD}"/>
              </a:ext>
            </a:extLst>
          </p:cNvPr>
          <p:cNvSpPr txBox="1"/>
          <p:nvPr/>
        </p:nvSpPr>
        <p:spPr>
          <a:xfrm>
            <a:off x="209548" y="2660541"/>
            <a:ext cx="7353300" cy="6863417"/>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Best Email Marketing Services – How to Get Started</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Email marketing has an ROI (Return of Investment) of $42 for every $1 spent.</a:t>
            </a:r>
          </a:p>
          <a:p>
            <a:pPr algn="l"/>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In simple words, you will get $42 investment back while spending only $1.</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Such a high ROI return means you need to focus on learning</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the art of effective email marketing to increase your brand</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value and land more customers.</a:t>
            </a:r>
          </a:p>
          <a:p>
            <a:pPr algn="l"/>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Therefore, this guide is designed to get you started with effective strategies</a:t>
            </a:r>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to pitch your readers and convert them into customers accordingly.</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Adding to that, the email marketing guide also includes a step-by-step guide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to building an effective email list and pitching it with the help of different tools.</a:t>
            </a:r>
          </a:p>
        </p:txBody>
      </p:sp>
    </p:spTree>
    <p:extLst>
      <p:ext uri="{BB962C8B-B14F-4D97-AF65-F5344CB8AC3E}">
        <p14:creationId xmlns:p14="http://schemas.microsoft.com/office/powerpoint/2010/main" val="111316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3">
            <a:alphaModFix/>
          </a:blip>
          <a:srcRect l="11312" t="754" r="11312"/>
          <a:stretch/>
        </p:blipFill>
        <p:spPr>
          <a:xfrm>
            <a:off x="-58950" y="0"/>
            <a:ext cx="7841475" cy="100583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D3579-678E-4895-91E7-5A293FDC8AE0}"/>
              </a:ext>
            </a:extLst>
          </p:cNvPr>
          <p:cNvSpPr txBox="1"/>
          <p:nvPr/>
        </p:nvSpPr>
        <p:spPr>
          <a:xfrm>
            <a:off x="273578" y="1358900"/>
            <a:ext cx="7225244" cy="8710077"/>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Email marketing is an effective and direct communication method</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to increase brand awareness, get new readers, or land potential sales.</a:t>
            </a:r>
          </a:p>
          <a:p>
            <a:pPr algn="l"/>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As far as history is concerned, the first known marketing email</a:t>
            </a:r>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was sent in 1978 and it resulted in $13 million in sales</a:t>
            </a:r>
            <a:r>
              <a:rPr lang="en-US" sz="2000" b="0" i="0" dirty="0">
                <a:solidFill>
                  <a:srgbClr val="4A4A4A"/>
                </a:solidFill>
                <a:effectLst/>
                <a:latin typeface="Arial Black" panose="020B0A04020102020204" pitchFamily="34" charset="0"/>
              </a:rPr>
              <a:t>.</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As a beginner digital marketer, you should not</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take this field lightly with all the facts stated.</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With the right tactics and strategies, you will surely excel</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in bringing new leads and direct sales only from email marketing.</a:t>
            </a:r>
          </a:p>
          <a:p>
            <a:pPr algn="l"/>
            <a:endParaRPr lang="en-US" sz="2000" b="0" i="0" dirty="0">
              <a:solidFill>
                <a:srgbClr val="4A4A4A"/>
              </a:solidFill>
              <a:effectLst/>
              <a:latin typeface="Arial Black" panose="020B0A04020102020204" pitchFamily="34" charset="0"/>
            </a:endParaRPr>
          </a:p>
          <a:p>
            <a:pPr algn="l"/>
            <a:r>
              <a:rPr lang="en-US" sz="2000" b="1" i="0" dirty="0">
                <a:solidFill>
                  <a:srgbClr val="4A4A4A"/>
                </a:solidFill>
                <a:effectLst/>
                <a:latin typeface="Arial Black" panose="020B0A04020102020204" pitchFamily="34" charset="0"/>
              </a:rPr>
              <a:t>Lets start and review the Top Email Marketing Software &amp; Tools</a:t>
            </a:r>
          </a:p>
          <a:p>
            <a:pPr algn="l"/>
            <a:endParaRPr lang="en-US" sz="2000" b="1" dirty="0">
              <a:solidFill>
                <a:srgbClr val="4A4A4A"/>
              </a:solidFill>
              <a:latin typeface="Arial Black" panose="020B0A04020102020204" pitchFamily="34" charset="0"/>
            </a:endParaRPr>
          </a:p>
          <a:p>
            <a:pPr algn="l"/>
            <a:endParaRPr lang="en-US" sz="2000" b="1" i="0" dirty="0">
              <a:solidFill>
                <a:srgbClr val="4A4A4A"/>
              </a:solidFill>
              <a:effectLst/>
              <a:latin typeface="Arial Black" panose="020B0A04020102020204" pitchFamily="34" charset="0"/>
            </a:endParaRPr>
          </a:p>
          <a:p>
            <a:pPr algn="l"/>
            <a:endParaRPr lang="en-US" sz="2000" b="1" dirty="0">
              <a:solidFill>
                <a:srgbClr val="4A4A4A"/>
              </a:solidFill>
              <a:latin typeface="Arial Black" panose="020B0A04020102020204" pitchFamily="34" charset="0"/>
            </a:endParaRPr>
          </a:p>
          <a:p>
            <a:pPr algn="l"/>
            <a:endParaRPr lang="en-US" sz="2000" b="1" i="0" dirty="0">
              <a:solidFill>
                <a:srgbClr val="4A4A4A"/>
              </a:solidFill>
              <a:effectLst/>
              <a:latin typeface="Arial Black" panose="020B0A04020102020204" pitchFamily="34" charset="0"/>
            </a:endParaRPr>
          </a:p>
          <a:p>
            <a:pPr algn="l"/>
            <a:endParaRPr lang="en-US" sz="2000" b="1" dirty="0">
              <a:solidFill>
                <a:srgbClr val="4A4A4A"/>
              </a:solidFill>
              <a:latin typeface="Arial Black" panose="020B0A04020102020204" pitchFamily="34" charset="0"/>
            </a:endParaRPr>
          </a:p>
          <a:p>
            <a:pPr algn="l"/>
            <a:endParaRPr lang="en-US" sz="2000" b="1" i="0" dirty="0">
              <a:solidFill>
                <a:srgbClr val="4A4A4A"/>
              </a:solidFill>
              <a:effectLst/>
              <a:latin typeface="Arial Black" panose="020B0A04020102020204" pitchFamily="34" charset="0"/>
            </a:endParaRPr>
          </a:p>
          <a:p>
            <a:pPr algn="l"/>
            <a:endParaRPr lang="en-US" sz="2000" b="1" dirty="0">
              <a:solidFill>
                <a:srgbClr val="4A4A4A"/>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4A4A4A"/>
                </a:solidFill>
                <a:effectLst/>
                <a:uLnTx/>
                <a:uFillTx/>
                <a:latin typeface="Arial Black" panose="020B0A04020102020204" pitchFamily="34" charset="0"/>
                <a:cs typeface="Arial"/>
                <a:sym typeface="Arial"/>
              </a:rPr>
              <a:t>For more articles please visit &gt;&gt;&gt; </a:t>
            </a:r>
            <a:r>
              <a:rPr kumimoji="0" lang="en-US" sz="2000" b="1" i="0" u="none" strike="noStrike" kern="0" cap="none" spc="0" normalizeH="0" baseline="0" noProof="0" dirty="0" err="1">
                <a:ln>
                  <a:noFill/>
                </a:ln>
                <a:solidFill>
                  <a:srgbClr val="4A4A4A"/>
                </a:solidFill>
                <a:effectLst/>
                <a:uLnTx/>
                <a:uFillTx/>
                <a:latin typeface="Arial Black" panose="020B0A04020102020204" pitchFamily="34" charset="0"/>
                <a:cs typeface="Arial"/>
                <a:sym typeface="Arial"/>
                <a:hlinkClick r:id="rId2"/>
              </a:rPr>
              <a:t>EwaysMoney</a:t>
            </a:r>
            <a:endParaRPr kumimoji="0" lang="en-US" sz="2000" b="0" i="0" u="none" strike="noStrike" kern="0" cap="none" spc="0" normalizeH="0" baseline="0" noProof="0" dirty="0">
              <a:ln>
                <a:noFill/>
              </a:ln>
              <a:solidFill>
                <a:srgbClr val="4A4A4A"/>
              </a:solidFill>
              <a:effectLst/>
              <a:uLnTx/>
              <a:uFillTx/>
              <a:latin typeface="Arial Black" panose="020B0A04020102020204" pitchFamily="34" charset="0"/>
              <a:cs typeface="Arial"/>
              <a:sym typeface="Arial"/>
            </a:endParaRPr>
          </a:p>
          <a:p>
            <a:pPr algn="l"/>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2733958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A8181F-9DC3-4C63-9CB6-D456566722DE}"/>
              </a:ext>
            </a:extLst>
          </p:cNvPr>
          <p:cNvSpPr txBox="1"/>
          <p:nvPr/>
        </p:nvSpPr>
        <p:spPr>
          <a:xfrm>
            <a:off x="1820569" y="990600"/>
            <a:ext cx="4131259" cy="584775"/>
          </a:xfrm>
          <a:prstGeom prst="rect">
            <a:avLst/>
          </a:prstGeom>
          <a:noFill/>
        </p:spPr>
        <p:txBody>
          <a:bodyPr wrap="none" rtlCol="0">
            <a:spAutoFit/>
          </a:bodyPr>
          <a:lstStyle/>
          <a:p>
            <a:r>
              <a:rPr lang="en-US" sz="3200" b="1" i="0" dirty="0">
                <a:solidFill>
                  <a:srgbClr val="4A4A4A"/>
                </a:solidFill>
                <a:effectLst/>
                <a:latin typeface="Arial Black" panose="020B0A04020102020204" pitchFamily="34" charset="0"/>
                <a:hlinkClick r:id="rId2"/>
              </a:rPr>
              <a:t>Getresponse.com</a:t>
            </a:r>
            <a:endParaRPr lang="el-GR" sz="3200" dirty="0"/>
          </a:p>
        </p:txBody>
      </p:sp>
      <p:sp>
        <p:nvSpPr>
          <p:cNvPr id="3" name="TextBox 2">
            <a:extLst>
              <a:ext uri="{FF2B5EF4-FFF2-40B4-BE49-F238E27FC236}">
                <a16:creationId xmlns:a16="http://schemas.microsoft.com/office/drawing/2014/main" id="{578E626F-6079-47C3-8D03-67588EA5F64A}"/>
              </a:ext>
            </a:extLst>
          </p:cNvPr>
          <p:cNvSpPr txBox="1"/>
          <p:nvPr/>
        </p:nvSpPr>
        <p:spPr>
          <a:xfrm>
            <a:off x="215899" y="2209800"/>
            <a:ext cx="7340600" cy="5324535"/>
          </a:xfrm>
          <a:prstGeom prst="rect">
            <a:avLst/>
          </a:prstGeom>
          <a:noFill/>
        </p:spPr>
        <p:txBody>
          <a:bodyPr wrap="square" rtlCol="0">
            <a:spAutoFit/>
          </a:bodyPr>
          <a:lstStyle/>
          <a:p>
            <a:pPr algn="l"/>
            <a:r>
              <a:rPr lang="en-US" sz="2000" b="1" i="0" dirty="0">
                <a:solidFill>
                  <a:srgbClr val="4A4A4A"/>
                </a:solidFill>
                <a:effectLst/>
                <a:latin typeface="Arial Black" panose="020B0A04020102020204" pitchFamily="34" charset="0"/>
              </a:rPr>
              <a:t>European Grade Emailing Software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It’s also a powerful email marketing software with</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attractive templates and easy-to-use design tools.</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The company makes sure you deliver your emails seamlessly.</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You can create as many newsletters and autoresponders as you like.</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Automate your emails and send receipts using SMTP powered emails with </a:t>
            </a:r>
            <a:r>
              <a:rPr lang="en-US" sz="2000" b="1" i="0" dirty="0">
                <a:solidFill>
                  <a:srgbClr val="4A4A4A"/>
                </a:solidFill>
                <a:effectLst/>
                <a:latin typeface="Arial Black" panose="020B0A04020102020204" pitchFamily="34" charset="0"/>
                <a:hlinkClick r:id="rId2"/>
              </a:rPr>
              <a:t>Getresponse.com</a:t>
            </a:r>
            <a:endParaRPr lang="en-US" sz="2000" b="1" i="0" dirty="0">
              <a:solidFill>
                <a:srgbClr val="4A4A4A"/>
              </a:solidFill>
              <a:effectLst/>
              <a:latin typeface="Arial Black" panose="020B0A04020102020204" pitchFamily="34" charset="0"/>
            </a:endParaRP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All the email marketing tools are reliable and so consistent,</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so you can get the maximum ROI.</a:t>
            </a:r>
          </a:p>
          <a:p>
            <a:pPr algn="l"/>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So with </a:t>
            </a:r>
            <a:r>
              <a:rPr lang="en-US" sz="2000" b="1" i="0" dirty="0">
                <a:solidFill>
                  <a:srgbClr val="4A4A4A"/>
                </a:solidFill>
                <a:effectLst/>
                <a:latin typeface="Arial Black" panose="020B0A04020102020204" pitchFamily="34" charset="0"/>
                <a:hlinkClick r:id="rId2"/>
              </a:rPr>
              <a:t>Getresponce.com</a:t>
            </a:r>
            <a:r>
              <a:rPr lang="en-US" sz="2000" b="1" i="0" dirty="0">
                <a:solidFill>
                  <a:srgbClr val="4A4A4A"/>
                </a:solidFill>
                <a:effectLst/>
                <a:latin typeface="Arial Black" panose="020B0A04020102020204" pitchFamily="34" charset="0"/>
              </a:rPr>
              <a:t> you can do a lot more than just marketing.</a:t>
            </a:r>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2928729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FE4E1F-88CB-4C40-BEB0-6D64EFF814A8}"/>
              </a:ext>
            </a:extLst>
          </p:cNvPr>
          <p:cNvSpPr txBox="1"/>
          <p:nvPr/>
        </p:nvSpPr>
        <p:spPr>
          <a:xfrm>
            <a:off x="2390436" y="228600"/>
            <a:ext cx="2991525" cy="584775"/>
          </a:xfrm>
          <a:prstGeom prst="rect">
            <a:avLst/>
          </a:prstGeom>
          <a:noFill/>
        </p:spPr>
        <p:txBody>
          <a:bodyPr wrap="none" rtlCol="0">
            <a:spAutoFit/>
          </a:bodyPr>
          <a:lstStyle/>
          <a:p>
            <a:r>
              <a:rPr lang="en-US" sz="3200" b="1" i="0" dirty="0">
                <a:solidFill>
                  <a:srgbClr val="4A4A4A"/>
                </a:solidFill>
                <a:effectLst/>
                <a:latin typeface="Arial Black" panose="020B0A04020102020204" pitchFamily="34" charset="0"/>
                <a:hlinkClick r:id="rId2"/>
              </a:rPr>
              <a:t>Aweber.com</a:t>
            </a:r>
            <a:endParaRPr lang="el-GR" sz="3200" dirty="0"/>
          </a:p>
        </p:txBody>
      </p:sp>
      <p:sp>
        <p:nvSpPr>
          <p:cNvPr id="3" name="TextBox 2">
            <a:extLst>
              <a:ext uri="{FF2B5EF4-FFF2-40B4-BE49-F238E27FC236}">
                <a16:creationId xmlns:a16="http://schemas.microsoft.com/office/drawing/2014/main" id="{B61BEE76-637B-48B9-AE70-CFBD35D7620B}"/>
              </a:ext>
            </a:extLst>
          </p:cNvPr>
          <p:cNvSpPr txBox="1"/>
          <p:nvPr/>
        </p:nvSpPr>
        <p:spPr>
          <a:xfrm>
            <a:off x="152399" y="1000502"/>
            <a:ext cx="7467600" cy="8956298"/>
          </a:xfrm>
          <a:prstGeom prst="rect">
            <a:avLst/>
          </a:prstGeom>
          <a:noFill/>
        </p:spPr>
        <p:txBody>
          <a:bodyPr wrap="square" rtlCol="0">
            <a:spAutoFit/>
          </a:bodyPr>
          <a:lstStyle/>
          <a:p>
            <a:pPr algn="l"/>
            <a:r>
              <a:rPr lang="en-US" sz="1800" b="1" dirty="0">
                <a:solidFill>
                  <a:srgbClr val="4A4A4A"/>
                </a:solidFill>
                <a:latin typeface="Arial Black" panose="020B0A04020102020204" pitchFamily="34" charset="0"/>
              </a:rPr>
              <a:t>T</a:t>
            </a:r>
            <a:r>
              <a:rPr lang="en-US" sz="1800" b="1" i="0" dirty="0">
                <a:solidFill>
                  <a:srgbClr val="4A4A4A"/>
                </a:solidFill>
                <a:effectLst/>
                <a:latin typeface="Arial Black" panose="020B0A04020102020204" pitchFamily="34" charset="0"/>
              </a:rPr>
              <a:t>he oldest Email Marketing service provider on this</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list but is by no means a bad service.</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One of the best features of </a:t>
            </a:r>
            <a:r>
              <a:rPr lang="en-US" sz="1800" b="1" i="0" dirty="0">
                <a:solidFill>
                  <a:srgbClr val="4A4A4A"/>
                </a:solidFill>
                <a:effectLst/>
                <a:latin typeface="Arial Black" panose="020B0A04020102020204" pitchFamily="34" charset="0"/>
                <a:hlinkClick r:id="rId2"/>
              </a:rPr>
              <a:t>Aweber.com</a:t>
            </a:r>
            <a:r>
              <a:rPr lang="en-US" sz="1800" b="0" i="0" dirty="0">
                <a:solidFill>
                  <a:srgbClr val="4A4A4A"/>
                </a:solidFill>
                <a:effectLst/>
                <a:latin typeface="Arial Black" panose="020B0A04020102020204" pitchFamily="34" charset="0"/>
              </a:rPr>
              <a:t> is that because</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it is an old email marketing service, its service can easily</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be extended to many other platforms like Facebook and WordPress.</a:t>
            </a:r>
          </a:p>
          <a:p>
            <a:pPr algn="l"/>
            <a:r>
              <a:rPr lang="en-US" sz="1800" b="0" i="0" dirty="0">
                <a:solidFill>
                  <a:srgbClr val="4A4A4A"/>
                </a:solidFill>
                <a:effectLst/>
                <a:latin typeface="Arial Black" panose="020B0A04020102020204" pitchFamily="34" charset="0"/>
              </a:rPr>
              <a:t>Multiple Forms of Support – Provides live chat, phone, and email</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support for businesses if they have any problems while using the service.</a:t>
            </a:r>
          </a:p>
          <a:p>
            <a:pPr algn="l"/>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Affordable – Is the cheapest option on the list because</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it is aim at both small and medium-sized businesses.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Dedicated User Base – Because it is an old service, it has a very</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dedicated user base that is always willing to help if needed.</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Even hosts live webinars on regular intervals to provide an interactive session</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where businesses can learn more about the world of Email Marketing.</a:t>
            </a:r>
            <a:endParaRPr lang="en-US" sz="1800" b="0" i="0" dirty="0">
              <a:solidFill>
                <a:srgbClr val="4A4A4A"/>
              </a:solidFill>
              <a:effectLst/>
              <a:latin typeface="Arial Black" panose="020B0A04020102020204" pitchFamily="34" charset="0"/>
            </a:endParaRPr>
          </a:p>
          <a:p>
            <a:pPr algn="l"/>
            <a:r>
              <a:rPr lang="en-US" sz="1800" b="0" i="0" dirty="0">
                <a:solidFill>
                  <a:srgbClr val="4A4A4A"/>
                </a:solidFill>
                <a:effectLst/>
                <a:latin typeface="Arial Black" panose="020B0A04020102020204" pitchFamily="34" charset="0"/>
              </a:rPr>
              <a:t>Extensive Tutorials – Has a big library of how-to and tutorial platforms so</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essentially making it very easy to use the platform so even for beginners.</a:t>
            </a:r>
          </a:p>
          <a:p>
            <a:pPr algn="l"/>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hlinkClick r:id="rId2"/>
              </a:rPr>
              <a:t>Aweber.com</a:t>
            </a:r>
            <a:r>
              <a:rPr lang="en-US" sz="1800" b="1" i="0" dirty="0">
                <a:solidFill>
                  <a:srgbClr val="4A4A4A"/>
                </a:solidFill>
                <a:effectLst/>
                <a:latin typeface="Arial Black" panose="020B0A04020102020204" pitchFamily="34" charset="0"/>
              </a:rPr>
              <a:t> is cheap provides a free platform for up to 500 subscribers</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but can be upgrade to a premium plan that starts from $19 a month.</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This can be dramatically reduce if you choose a quarterly or annual plan.</a:t>
            </a:r>
          </a:p>
        </p:txBody>
      </p:sp>
    </p:spTree>
    <p:extLst>
      <p:ext uri="{BB962C8B-B14F-4D97-AF65-F5344CB8AC3E}">
        <p14:creationId xmlns:p14="http://schemas.microsoft.com/office/powerpoint/2010/main" val="3760863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4ACA15-3920-4925-A6AC-7BC90ABEC0E3}"/>
              </a:ext>
            </a:extLst>
          </p:cNvPr>
          <p:cNvSpPr txBox="1"/>
          <p:nvPr/>
        </p:nvSpPr>
        <p:spPr>
          <a:xfrm>
            <a:off x="2058616" y="101600"/>
            <a:ext cx="3655168" cy="584775"/>
          </a:xfrm>
          <a:prstGeom prst="rect">
            <a:avLst/>
          </a:prstGeom>
          <a:noFill/>
        </p:spPr>
        <p:txBody>
          <a:bodyPr wrap="none" rtlCol="0">
            <a:spAutoFit/>
          </a:bodyPr>
          <a:lstStyle/>
          <a:p>
            <a:r>
              <a:rPr lang="en-US" sz="3200" b="1" i="0" dirty="0">
                <a:solidFill>
                  <a:srgbClr val="4A4A4A"/>
                </a:solidFill>
                <a:effectLst/>
                <a:latin typeface="Arial Black" panose="020B0A04020102020204" pitchFamily="34" charset="0"/>
                <a:hlinkClick r:id="rId2"/>
              </a:rPr>
              <a:t>Woodpecker.co</a:t>
            </a:r>
            <a:endParaRPr lang="el-GR" sz="3200" dirty="0"/>
          </a:p>
        </p:txBody>
      </p:sp>
      <p:sp>
        <p:nvSpPr>
          <p:cNvPr id="3" name="TextBox 2">
            <a:extLst>
              <a:ext uri="{FF2B5EF4-FFF2-40B4-BE49-F238E27FC236}">
                <a16:creationId xmlns:a16="http://schemas.microsoft.com/office/drawing/2014/main" id="{5CCAA9D7-FDA7-4088-AA4A-26A9D7445C62}"/>
              </a:ext>
            </a:extLst>
          </p:cNvPr>
          <p:cNvSpPr txBox="1"/>
          <p:nvPr/>
        </p:nvSpPr>
        <p:spPr>
          <a:xfrm>
            <a:off x="203200" y="825103"/>
            <a:ext cx="7366000" cy="9233297"/>
          </a:xfrm>
          <a:prstGeom prst="rect">
            <a:avLst/>
          </a:prstGeom>
          <a:noFill/>
        </p:spPr>
        <p:txBody>
          <a:bodyPr wrap="square" rtlCol="0">
            <a:spAutoFit/>
          </a:bodyPr>
          <a:lstStyle/>
          <a:p>
            <a:pPr algn="l"/>
            <a:r>
              <a:rPr lang="en-US" sz="1800" b="1" i="0" dirty="0">
                <a:solidFill>
                  <a:srgbClr val="4A4A4A"/>
                </a:solidFill>
                <a:effectLst/>
                <a:latin typeface="Arial Black" panose="020B0A04020102020204" pitchFamily="34" charset="0"/>
                <a:hlinkClick r:id="rId2"/>
              </a:rPr>
              <a:t>Woodpecker.co</a:t>
            </a:r>
            <a:r>
              <a:rPr lang="en-US" sz="1800" b="1" i="0" dirty="0">
                <a:solidFill>
                  <a:srgbClr val="4A4A4A"/>
                </a:solidFill>
                <a:effectLst/>
                <a:latin typeface="Arial Black" panose="020B0A04020102020204" pitchFamily="34" charset="0"/>
              </a:rPr>
              <a:t> </a:t>
            </a:r>
            <a:r>
              <a:rPr lang="en-US" sz="1800" b="0" i="0" dirty="0">
                <a:solidFill>
                  <a:srgbClr val="4A4A4A"/>
                </a:solidFill>
                <a:effectLst/>
                <a:latin typeface="Arial Black" panose="020B0A04020102020204" pitchFamily="34" charset="0"/>
              </a:rPr>
              <a:t>Is an intuitive cold email tool that helps B2B companies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to connect with prospective customers and business partners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so keep the conversations going.</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hlinkClick r:id="rId2"/>
              </a:rPr>
              <a:t>Woodpecker.c</a:t>
            </a:r>
            <a:r>
              <a:rPr lang="en-US" sz="1800" b="1" i="0" dirty="0">
                <a:solidFill>
                  <a:srgbClr val="4A4A4A"/>
                </a:solidFill>
                <a:effectLst/>
                <a:latin typeface="Arial Black" panose="020B0A04020102020204" pitchFamily="34" charset="0"/>
              </a:rPr>
              <a:t>o allows you to craft personalized, relevant email sequences</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and makes sure they get delivered to your recipient’s main inbox.</a:t>
            </a:r>
            <a:endParaRPr lang="en-US" sz="1800" b="0" i="0" dirty="0">
              <a:solidFill>
                <a:srgbClr val="4A4A4A"/>
              </a:solidFill>
              <a:effectLst/>
              <a:latin typeface="Arial Black" panose="020B0A04020102020204" pitchFamily="34" charset="0"/>
            </a:endParaRPr>
          </a:p>
          <a:p>
            <a:pPr algn="l"/>
            <a:r>
              <a:rPr lang="en-US" sz="1800" b="0" i="0" dirty="0">
                <a:solidFill>
                  <a:srgbClr val="4A4A4A"/>
                </a:solidFill>
                <a:effectLst/>
                <a:latin typeface="Arial Black" panose="020B0A04020102020204" pitchFamily="34" charset="0"/>
              </a:rPr>
              <a:t>Your follow-ups are sent in the same thread as the opening email.</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The sequence is automatically stop when someone replies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or schedules a call via Calendly.</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hlinkClick r:id="rId2"/>
              </a:rPr>
              <a:t>Woodpecker.co</a:t>
            </a:r>
            <a:r>
              <a:rPr lang="en-US" sz="1800" b="1" i="0" dirty="0">
                <a:solidFill>
                  <a:srgbClr val="4A4A4A"/>
                </a:solidFill>
                <a:effectLst/>
                <a:latin typeface="Arial Black" panose="020B0A04020102020204" pitchFamily="34" charset="0"/>
              </a:rPr>
              <a:t> helps you easily experiment with your messages</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to find the best-performing versions, and automatically</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marks how interested your prospects are when they reply.</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The tool makes outreach across channels easier with LinkedIn manual tasks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and Woodpecker Calls so a call scheduling &amp; tracking mobile app</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for Android that allows you to contact your leads straight from your phone.</a:t>
            </a:r>
          </a:p>
          <a:p>
            <a:pPr algn="l"/>
            <a:r>
              <a:rPr lang="en-US" sz="1800" b="1" i="0" dirty="0">
                <a:solidFill>
                  <a:srgbClr val="4A4A4A"/>
                </a:solidFill>
                <a:effectLst/>
                <a:latin typeface="Arial Black" panose="020B0A04020102020204" pitchFamily="34" charset="0"/>
                <a:hlinkClick r:id="rId2"/>
              </a:rPr>
              <a:t>Woodpecker.co</a:t>
            </a:r>
            <a:r>
              <a:rPr lang="en-US" sz="1800" b="1" i="0" dirty="0">
                <a:solidFill>
                  <a:srgbClr val="4A4A4A"/>
                </a:solidFill>
                <a:effectLst/>
                <a:latin typeface="Arial Black" panose="020B0A04020102020204" pitchFamily="34" charset="0"/>
              </a:rPr>
              <a:t> is like an assistant who takes over the daunting,</a:t>
            </a:r>
            <a:br>
              <a:rPr lang="en-US" sz="1800" b="1"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repetitive part of starting conversations and building B2B relations.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It allows sales so lead generation and recruitment professionals to</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save time and focus on the human-to-human part of the process.</a:t>
            </a:r>
          </a:p>
        </p:txBody>
      </p:sp>
    </p:spTree>
    <p:extLst>
      <p:ext uri="{BB962C8B-B14F-4D97-AF65-F5344CB8AC3E}">
        <p14:creationId xmlns:p14="http://schemas.microsoft.com/office/powerpoint/2010/main" val="2659420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768C9-2465-43AE-A9B5-4EBF5A2C8C37}"/>
              </a:ext>
            </a:extLst>
          </p:cNvPr>
          <p:cNvSpPr txBox="1"/>
          <p:nvPr/>
        </p:nvSpPr>
        <p:spPr>
          <a:xfrm>
            <a:off x="1016001" y="1104900"/>
            <a:ext cx="5473699" cy="1815882"/>
          </a:xfrm>
          <a:prstGeom prst="rect">
            <a:avLst/>
          </a:prstGeom>
          <a:noFill/>
        </p:spPr>
        <p:txBody>
          <a:bodyPr wrap="square" rtlCol="0">
            <a:spAutoFit/>
          </a:bodyPr>
          <a:lstStyle/>
          <a:p>
            <a:pPr algn="l"/>
            <a:r>
              <a:rPr lang="en-US" sz="2800" b="1" i="0" dirty="0">
                <a:solidFill>
                  <a:schemeClr val="accent1"/>
                </a:solidFill>
                <a:effectLst/>
                <a:latin typeface="Arial Black" panose="020B0A04020102020204" pitchFamily="34" charset="0"/>
              </a:rPr>
              <a:t>Best Websites for Hosting </a:t>
            </a:r>
          </a:p>
          <a:p>
            <a:pPr algn="l"/>
            <a:r>
              <a:rPr lang="en-US" sz="2800" b="1" dirty="0">
                <a:solidFill>
                  <a:schemeClr val="accent1"/>
                </a:solidFill>
                <a:latin typeface="Arial Black" panose="020B0A04020102020204" pitchFamily="34" charset="0"/>
              </a:rPr>
              <a:t>  W</a:t>
            </a:r>
            <a:r>
              <a:rPr lang="en-US" sz="2800" b="1" i="0" dirty="0">
                <a:solidFill>
                  <a:schemeClr val="accent1"/>
                </a:solidFill>
                <a:effectLst/>
                <a:latin typeface="Arial Black" panose="020B0A04020102020204" pitchFamily="34" charset="0"/>
              </a:rPr>
              <a:t>ith Great Possibilities</a:t>
            </a:r>
          </a:p>
          <a:p>
            <a:br>
              <a:rPr lang="en-US" sz="2800" dirty="0">
                <a:solidFill>
                  <a:schemeClr val="accent1"/>
                </a:solidFill>
              </a:rPr>
            </a:br>
            <a:endParaRPr lang="el-GR" sz="2800" dirty="0">
              <a:solidFill>
                <a:schemeClr val="accent1"/>
              </a:solidFill>
            </a:endParaRPr>
          </a:p>
        </p:txBody>
      </p:sp>
      <p:sp>
        <p:nvSpPr>
          <p:cNvPr id="4" name="TextBox 3">
            <a:extLst>
              <a:ext uri="{FF2B5EF4-FFF2-40B4-BE49-F238E27FC236}">
                <a16:creationId xmlns:a16="http://schemas.microsoft.com/office/drawing/2014/main" id="{30242CE7-453E-4C2E-AEA3-A0CDC2DEE72F}"/>
              </a:ext>
            </a:extLst>
          </p:cNvPr>
          <p:cNvSpPr txBox="1"/>
          <p:nvPr/>
        </p:nvSpPr>
        <p:spPr>
          <a:xfrm>
            <a:off x="1752600" y="203200"/>
            <a:ext cx="3724096" cy="646331"/>
          </a:xfrm>
          <a:prstGeom prst="rect">
            <a:avLst/>
          </a:prstGeom>
          <a:noFill/>
        </p:spPr>
        <p:txBody>
          <a:bodyPr wrap="none" rtlCol="0">
            <a:spAutoFit/>
          </a:bodyPr>
          <a:lstStyle/>
          <a:p>
            <a:r>
              <a:rPr lang="en-US" sz="3600" dirty="0"/>
              <a:t>METHOD NINTH</a:t>
            </a:r>
            <a:endParaRPr lang="el-GR" sz="3600" dirty="0"/>
          </a:p>
        </p:txBody>
      </p:sp>
      <p:sp>
        <p:nvSpPr>
          <p:cNvPr id="5" name="TextBox 4">
            <a:extLst>
              <a:ext uri="{FF2B5EF4-FFF2-40B4-BE49-F238E27FC236}">
                <a16:creationId xmlns:a16="http://schemas.microsoft.com/office/drawing/2014/main" id="{55048041-C46B-4ABD-AE2D-5CD58F5F8C0C}"/>
              </a:ext>
            </a:extLst>
          </p:cNvPr>
          <p:cNvSpPr txBox="1"/>
          <p:nvPr/>
        </p:nvSpPr>
        <p:spPr>
          <a:xfrm>
            <a:off x="158750" y="2552700"/>
            <a:ext cx="7454900" cy="6247864"/>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The hosting provider you choose is crucial</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to the success of your website.</a:t>
            </a:r>
          </a:p>
          <a:p>
            <a:pPr algn="l"/>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A reputable web host keeps your site online</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and helps you avoid unnecessary downtime.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This guide explains the best types of web hosting</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for different situations.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Use these reviews to find the best websites for hosting with great possibilities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without breaking the bank.</a:t>
            </a:r>
          </a:p>
          <a:p>
            <a:pPr algn="l"/>
            <a:endParaRPr lang="en-US" sz="2000" b="0" i="0" dirty="0">
              <a:solidFill>
                <a:srgbClr val="4A4A4A"/>
              </a:solidFill>
              <a:effectLst/>
              <a:latin typeface="Arial Black" panose="020B0A04020102020204" pitchFamily="34" charset="0"/>
            </a:endParaRPr>
          </a:p>
          <a:p>
            <a:pPr algn="l"/>
            <a:r>
              <a:rPr lang="en-US" sz="2000" b="1" i="0" dirty="0">
                <a:solidFill>
                  <a:srgbClr val="4A4A4A"/>
                </a:solidFill>
                <a:effectLst/>
                <a:latin typeface="Arial Black" panose="020B0A04020102020204" pitchFamily="34" charset="0"/>
              </a:rPr>
              <a:t>The right host can give your business or site a dream-like </a:t>
            </a:r>
            <a:r>
              <a:rPr lang="en-US" sz="2000" b="1" i="0" dirty="0" err="1">
                <a:solidFill>
                  <a:srgbClr val="4A4A4A"/>
                </a:solidFill>
                <a:effectLst/>
                <a:latin typeface="Arial Black" panose="020B0A04020102020204" pitchFamily="34" charset="0"/>
              </a:rPr>
              <a:t>headstart</a:t>
            </a:r>
            <a:r>
              <a:rPr lang="en-US" sz="2000" b="0" i="0" dirty="0">
                <a:solidFill>
                  <a:srgbClr val="4A4A4A"/>
                </a:solidFill>
                <a:effectLst/>
                <a:latin typeface="Arial Black" panose="020B0A04020102020204" pitchFamily="34" charset="0"/>
              </a:rPr>
              <a:t> </a:t>
            </a:r>
            <a:r>
              <a:rPr lang="en-US" sz="2000" b="1" i="0" dirty="0">
                <a:solidFill>
                  <a:srgbClr val="4A4A4A"/>
                </a:solidFill>
                <a:effectLst/>
                <a:latin typeface="Arial Black" panose="020B0A04020102020204" pitchFamily="34" charset="0"/>
              </a:rPr>
              <a:t>so</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with the perfect speed, 100% uptime, rich pack of essential resources</a:t>
            </a:r>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and robust security measures.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Let’s start to reviewing the best websites for hosting with great possibilities.</a:t>
            </a:r>
          </a:p>
        </p:txBody>
      </p:sp>
    </p:spTree>
    <p:extLst>
      <p:ext uri="{BB962C8B-B14F-4D97-AF65-F5344CB8AC3E}">
        <p14:creationId xmlns:p14="http://schemas.microsoft.com/office/powerpoint/2010/main" val="3353315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6C5FA4-F171-4AC9-B0A1-BF8D0489D494}"/>
              </a:ext>
            </a:extLst>
          </p:cNvPr>
          <p:cNvSpPr txBox="1"/>
          <p:nvPr/>
        </p:nvSpPr>
        <p:spPr>
          <a:xfrm>
            <a:off x="2254182" y="698500"/>
            <a:ext cx="3264035" cy="584775"/>
          </a:xfrm>
          <a:prstGeom prst="rect">
            <a:avLst/>
          </a:prstGeom>
          <a:noFill/>
        </p:spPr>
        <p:txBody>
          <a:bodyPr wrap="none" rtlCol="0">
            <a:spAutoFit/>
          </a:bodyPr>
          <a:lstStyle/>
          <a:p>
            <a:pPr algn="l"/>
            <a:r>
              <a:rPr lang="en-US" sz="3200" b="1" i="0">
                <a:solidFill>
                  <a:srgbClr val="4A4A4A"/>
                </a:solidFill>
                <a:effectLst/>
                <a:latin typeface="Arial Black" panose="020B0A04020102020204" pitchFamily="34" charset="0"/>
                <a:hlinkClick r:id="rId2"/>
              </a:rPr>
              <a:t>Bluehost.com</a:t>
            </a:r>
            <a:endParaRPr lang="en-US" sz="3200" b="1" i="0">
              <a:solidFill>
                <a:srgbClr val="4A4A4A"/>
              </a:solidFill>
              <a:effectLst/>
              <a:latin typeface="Arial Black" panose="020B0A04020102020204" pitchFamily="34" charset="0"/>
            </a:endParaRPr>
          </a:p>
        </p:txBody>
      </p:sp>
      <p:sp>
        <p:nvSpPr>
          <p:cNvPr id="3" name="TextBox 2">
            <a:extLst>
              <a:ext uri="{FF2B5EF4-FFF2-40B4-BE49-F238E27FC236}">
                <a16:creationId xmlns:a16="http://schemas.microsoft.com/office/drawing/2014/main" id="{5496EBCC-94C1-401E-9FBB-3FAFEC91A706}"/>
              </a:ext>
            </a:extLst>
          </p:cNvPr>
          <p:cNvSpPr txBox="1"/>
          <p:nvPr/>
        </p:nvSpPr>
        <p:spPr>
          <a:xfrm>
            <a:off x="203507" y="1755100"/>
            <a:ext cx="7365384" cy="7478970"/>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One of the most popular web hosting companies in the world,</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especially among people launching their first site.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They offer great </a:t>
            </a:r>
            <a:r>
              <a:rPr lang="en-US" sz="2000" b="0" i="0" dirty="0" err="1">
                <a:solidFill>
                  <a:srgbClr val="4A4A4A"/>
                </a:solidFill>
                <a:effectLst/>
                <a:latin typeface="Arial Black" panose="020B0A04020102020204" pitchFamily="34" charset="0"/>
              </a:rPr>
              <a:t>rates,and</a:t>
            </a:r>
            <a:r>
              <a:rPr lang="en-US" sz="2000" b="0" i="0" dirty="0">
                <a:solidFill>
                  <a:srgbClr val="4A4A4A"/>
                </a:solidFill>
                <a:effectLst/>
                <a:latin typeface="Arial Black" panose="020B0A04020102020204" pitchFamily="34" charset="0"/>
              </a:rPr>
              <a:t> a beginner-friendly platform</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that makes every aspect of running a website easy.</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Most of the time </a:t>
            </a:r>
            <a:r>
              <a:rPr lang="en-US" sz="2000" b="1" i="0" dirty="0">
                <a:solidFill>
                  <a:srgbClr val="4A4A4A"/>
                </a:solidFill>
                <a:effectLst/>
                <a:latin typeface="Arial Black" panose="020B0A04020102020204" pitchFamily="34" charset="0"/>
                <a:hlinkClick r:id="rId2"/>
              </a:rPr>
              <a:t>Bluehost.com</a:t>
            </a:r>
            <a:r>
              <a:rPr lang="en-US" sz="2000" b="0" i="0" dirty="0">
                <a:solidFill>
                  <a:srgbClr val="4A4A4A"/>
                </a:solidFill>
                <a:effectLst/>
                <a:latin typeface="Arial Black" panose="020B0A04020102020204" pitchFamily="34" charset="0"/>
              </a:rPr>
              <a:t> will walk you through</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 task the first time so like setting up a blog or</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email account on your site.</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If you get stuck or have a problem, they have 24/7 support by phone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or live chat.</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They list their support number so and live chat options right on their site,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so you can reach out for help within two clicks.</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hlinkClick r:id="rId2"/>
              </a:rPr>
              <a:t>Bluehost.com</a:t>
            </a:r>
            <a:r>
              <a:rPr lang="en-US" sz="2000" b="1" i="0" dirty="0">
                <a:solidFill>
                  <a:srgbClr val="4A4A4A"/>
                </a:solidFill>
                <a:effectLst/>
                <a:latin typeface="Arial Black" panose="020B0A04020102020204" pitchFamily="34" charset="0"/>
              </a:rPr>
              <a:t> also offers fantastic analytics and SEO tools to track</a:t>
            </a:r>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how well your website is ranking for specific keywords.</a:t>
            </a:r>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288195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E97675-976F-454F-9196-889A460F50C9}"/>
              </a:ext>
            </a:extLst>
          </p:cNvPr>
          <p:cNvSpPr txBox="1"/>
          <p:nvPr/>
        </p:nvSpPr>
        <p:spPr>
          <a:xfrm>
            <a:off x="184150" y="990600"/>
            <a:ext cx="7404100" cy="9017853"/>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This gives you a good idea of how you should optimize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your site so for the best search rankings.</a:t>
            </a:r>
          </a:p>
          <a:p>
            <a:pPr algn="l"/>
            <a:endParaRPr lang="en-US" sz="2000" b="0" i="0" dirty="0">
              <a:solidFill>
                <a:srgbClr val="4A4A4A"/>
              </a:solidFill>
              <a:effectLst/>
              <a:latin typeface="Arial Black" panose="020B0A04020102020204" pitchFamily="34" charset="0"/>
            </a:endParaRPr>
          </a:p>
          <a:p>
            <a:pPr algn="l"/>
            <a:r>
              <a:rPr lang="en-US" sz="2000" b="1" i="0" dirty="0">
                <a:solidFill>
                  <a:srgbClr val="4A4A4A"/>
                </a:solidFill>
                <a:effectLst/>
                <a:latin typeface="Arial Black" panose="020B0A04020102020204" pitchFamily="34" charset="0"/>
              </a:rPr>
              <a:t>Shared hosting starts $8.99 per month, but there are major discounts</a:t>
            </a:r>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if you are a new customer.</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That’s a good deal, especially with everything you get.</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If your site keeps growing and you want to upgrade </a:t>
            </a:r>
            <a:r>
              <a:rPr lang="en-US" sz="2000" b="1" i="0" dirty="0">
                <a:solidFill>
                  <a:srgbClr val="4A4A4A"/>
                </a:solidFill>
                <a:effectLst/>
                <a:latin typeface="Arial Black" panose="020B0A04020102020204" pitchFamily="34" charset="0"/>
                <a:hlinkClick r:id="rId2"/>
              </a:rPr>
              <a:t>Bluehost.com</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gives you lots of options like managed WordPress hosting so VPS hosting, dedicated hosting.</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When you are ready for more server power and control, you can grow and stick with the same provider.</a:t>
            </a:r>
          </a:p>
          <a:p>
            <a:pPr algn="l"/>
            <a:br>
              <a:rPr lang="en-US" sz="2000" b="0"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rPr>
              <a:t>You can sign up and check out </a:t>
            </a:r>
            <a:r>
              <a:rPr lang="en-US" sz="2000" b="1" i="0" dirty="0">
                <a:solidFill>
                  <a:srgbClr val="4A4A4A"/>
                </a:solidFill>
                <a:effectLst/>
                <a:latin typeface="Arial Black" panose="020B0A04020102020204" pitchFamily="34" charset="0"/>
                <a:hlinkClick r:id="rId2"/>
              </a:rPr>
              <a:t>Bluehost.com</a:t>
            </a:r>
            <a:r>
              <a:rPr lang="en-US" sz="2000" b="1" i="0" dirty="0">
                <a:solidFill>
                  <a:srgbClr val="4A4A4A"/>
                </a:solidFill>
                <a:effectLst/>
                <a:latin typeface="Arial Black" panose="020B0A04020102020204" pitchFamily="34" charset="0"/>
              </a:rPr>
              <a:t> today and test-drive their web hosting.</a:t>
            </a:r>
          </a:p>
          <a:p>
            <a:pPr algn="l"/>
            <a:endParaRPr lang="en-US" sz="2000" b="1" dirty="0">
              <a:solidFill>
                <a:srgbClr val="4A4A4A"/>
              </a:solidFill>
              <a:latin typeface="Arial Black" panose="020B0A04020102020204" pitchFamily="34" charset="0"/>
            </a:endParaRPr>
          </a:p>
          <a:p>
            <a:pPr algn="l"/>
            <a:endParaRPr lang="en-US" sz="2000" b="1" i="0" dirty="0">
              <a:solidFill>
                <a:srgbClr val="4A4A4A"/>
              </a:solidFill>
              <a:effectLst/>
              <a:latin typeface="Arial Black" panose="020B0A04020102020204" pitchFamily="34" charset="0"/>
            </a:endParaRPr>
          </a:p>
          <a:p>
            <a:pPr algn="l"/>
            <a:endParaRPr lang="en-US" sz="2000" b="1" dirty="0">
              <a:solidFill>
                <a:srgbClr val="4A4A4A"/>
              </a:solidFill>
              <a:latin typeface="Arial Black" panose="020B0A04020102020204" pitchFamily="34" charset="0"/>
            </a:endParaRPr>
          </a:p>
          <a:p>
            <a:pPr algn="l"/>
            <a:endParaRPr lang="en-US" sz="2000" b="1" i="0" dirty="0">
              <a:solidFill>
                <a:srgbClr val="4A4A4A"/>
              </a:solidFill>
              <a:effectLst/>
              <a:latin typeface="Arial Black" panose="020B0A04020102020204" pitchFamily="34" charset="0"/>
            </a:endParaRPr>
          </a:p>
          <a:p>
            <a:pPr algn="l"/>
            <a:endParaRPr lang="en-US" sz="2000" b="1" dirty="0">
              <a:solidFill>
                <a:srgbClr val="4A4A4A"/>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4A4A4A"/>
                </a:solidFill>
                <a:effectLst/>
                <a:uLnTx/>
                <a:uFillTx/>
                <a:latin typeface="Arial Black" panose="020B0A04020102020204" pitchFamily="34" charset="0"/>
                <a:cs typeface="Arial"/>
                <a:sym typeface="Arial"/>
              </a:rPr>
              <a:t>For more articles please visit &gt;&gt;&gt; </a:t>
            </a:r>
            <a:r>
              <a:rPr kumimoji="0" lang="en-US" sz="2000" b="1" i="0" u="none" strike="noStrike" kern="0" cap="none" spc="0" normalizeH="0" baseline="0" noProof="0" dirty="0" err="1">
                <a:ln>
                  <a:noFill/>
                </a:ln>
                <a:solidFill>
                  <a:srgbClr val="4A4A4A"/>
                </a:solidFill>
                <a:effectLst/>
                <a:uLnTx/>
                <a:uFillTx/>
                <a:latin typeface="Arial Black" panose="020B0A04020102020204" pitchFamily="34" charset="0"/>
                <a:cs typeface="Arial"/>
                <a:sym typeface="Arial"/>
                <a:hlinkClick r:id="rId3"/>
              </a:rPr>
              <a:t>EwaysMoney</a:t>
            </a:r>
            <a:endParaRPr kumimoji="0" lang="en-US" sz="2000" b="0" i="0" u="none" strike="noStrike" kern="0" cap="none" spc="0" normalizeH="0" baseline="0" noProof="0" dirty="0">
              <a:ln>
                <a:noFill/>
              </a:ln>
              <a:solidFill>
                <a:srgbClr val="4A4A4A"/>
              </a:solidFill>
              <a:effectLst/>
              <a:uLnTx/>
              <a:uFillTx/>
              <a:latin typeface="Arial Black" panose="020B0A04020102020204" pitchFamily="34" charset="0"/>
              <a:cs typeface="Arial"/>
              <a:sym typeface="Arial"/>
            </a:endParaRPr>
          </a:p>
          <a:p>
            <a:pPr algn="l"/>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1877515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D6C49-B299-4482-89B1-6969832565D1}"/>
              </a:ext>
            </a:extLst>
          </p:cNvPr>
          <p:cNvSpPr txBox="1"/>
          <p:nvPr/>
        </p:nvSpPr>
        <p:spPr>
          <a:xfrm>
            <a:off x="1973790" y="88900"/>
            <a:ext cx="3469219" cy="584775"/>
          </a:xfrm>
          <a:prstGeom prst="rect">
            <a:avLst/>
          </a:prstGeom>
          <a:noFill/>
        </p:spPr>
        <p:txBody>
          <a:bodyPr wrap="none" rtlCol="0">
            <a:spAutoFit/>
          </a:bodyPr>
          <a:lstStyle/>
          <a:p>
            <a:pPr algn="l"/>
            <a:r>
              <a:rPr lang="en-US" sz="3200" b="1" i="0" dirty="0">
                <a:solidFill>
                  <a:srgbClr val="4A4A4A"/>
                </a:solidFill>
                <a:effectLst/>
                <a:latin typeface="Arial Black" panose="020B0A04020102020204" pitchFamily="34" charset="0"/>
                <a:hlinkClick r:id="rId2"/>
              </a:rPr>
              <a:t>Hostinger.com</a:t>
            </a:r>
            <a:endParaRPr lang="en-US" sz="3200" b="1" i="0" dirty="0">
              <a:solidFill>
                <a:srgbClr val="4A4A4A"/>
              </a:solidFill>
              <a:effectLst/>
              <a:latin typeface="Arial Black" panose="020B0A04020102020204" pitchFamily="34" charset="0"/>
            </a:endParaRPr>
          </a:p>
        </p:txBody>
      </p:sp>
      <p:sp>
        <p:nvSpPr>
          <p:cNvPr id="3" name="TextBox 2">
            <a:extLst>
              <a:ext uri="{FF2B5EF4-FFF2-40B4-BE49-F238E27FC236}">
                <a16:creationId xmlns:a16="http://schemas.microsoft.com/office/drawing/2014/main" id="{06FE3435-79AF-4FD6-8C33-2E3FC0892B42}"/>
              </a:ext>
            </a:extLst>
          </p:cNvPr>
          <p:cNvSpPr txBox="1"/>
          <p:nvPr/>
        </p:nvSpPr>
        <p:spPr>
          <a:xfrm>
            <a:off x="0" y="876875"/>
            <a:ext cx="7658100" cy="8956298"/>
          </a:xfrm>
          <a:prstGeom prst="rect">
            <a:avLst/>
          </a:prstGeom>
          <a:noFill/>
        </p:spPr>
        <p:txBody>
          <a:bodyPr wrap="square" rtlCol="0">
            <a:spAutoFit/>
          </a:bodyPr>
          <a:lstStyle/>
          <a:p>
            <a:pPr algn="l"/>
            <a:r>
              <a:rPr lang="en-US" sz="1800" b="1" i="0" dirty="0">
                <a:solidFill>
                  <a:srgbClr val="4A4A4A"/>
                </a:solidFill>
                <a:effectLst/>
                <a:latin typeface="Arial Black" panose="020B0A04020102020204" pitchFamily="34" charset="0"/>
              </a:rPr>
              <a:t>The best choice if you’re looking to spend as little as possible</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to still get incredibly reliable performance.</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Their hosting plans range from $1.99 per month to $4.99 per month.</a:t>
            </a:r>
          </a:p>
          <a:p>
            <a:pPr algn="l"/>
            <a:br>
              <a:rPr lang="en-US" sz="1800" b="0" i="0" dirty="0">
                <a:solidFill>
                  <a:srgbClr val="4A4A4A"/>
                </a:solidFill>
                <a:effectLst/>
                <a:latin typeface="Arial Black" panose="020B0A04020102020204" pitchFamily="34" charset="0"/>
              </a:rPr>
            </a:br>
            <a:r>
              <a:rPr lang="en-US" sz="1800" b="0" i="0" dirty="0" err="1">
                <a:solidFill>
                  <a:srgbClr val="4A4A4A"/>
                </a:solidFill>
                <a:effectLst/>
                <a:latin typeface="Arial Black" panose="020B0A04020102020204" pitchFamily="34" charset="0"/>
              </a:rPr>
              <a:t>Hostinger’s</a:t>
            </a:r>
            <a:r>
              <a:rPr lang="en-US" sz="1800" b="0" i="0" dirty="0">
                <a:solidFill>
                  <a:srgbClr val="4A4A4A"/>
                </a:solidFill>
                <a:effectLst/>
                <a:latin typeface="Arial Black" panose="020B0A04020102020204" pitchFamily="34" charset="0"/>
              </a:rPr>
              <a:t> most popular plan is the Premium Shared Hosting plan which costs $2.59 per month</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and provides everything you need so to start a website.</a:t>
            </a:r>
          </a:p>
          <a:p>
            <a:pPr algn="l"/>
            <a:r>
              <a:rPr lang="en-US" sz="1800" b="1" i="0" dirty="0">
                <a:solidFill>
                  <a:srgbClr val="4A4A4A"/>
                </a:solidFill>
                <a:effectLst/>
                <a:latin typeface="Arial Black" panose="020B0A04020102020204" pitchFamily="34" charset="0"/>
              </a:rPr>
              <a:t>The Premium Shared Hosting plan comes with 100 GB SSD storage, plenty for most websites,</a:t>
            </a:r>
            <a:br>
              <a:rPr lang="en-US" sz="1800" b="1"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but if you need more, there are plenty of other plans you can upgrade to.</a:t>
            </a:r>
            <a:br>
              <a:rPr lang="en-US" sz="1800" b="1"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Plus the plans include a free SSL certificate</a:t>
            </a:r>
            <a:r>
              <a:rPr lang="en-US" sz="1800" b="0" i="0" dirty="0">
                <a:solidFill>
                  <a:srgbClr val="4A4A4A"/>
                </a:solidFill>
                <a:effectLst/>
                <a:latin typeface="Arial Black" panose="020B0A04020102020204" pitchFamily="34" charset="0"/>
              </a:rPr>
              <a:t>.</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Even after the promotional pricing ends, the pricing is still very affordable.</a:t>
            </a:r>
          </a:p>
          <a:p>
            <a:pPr algn="l"/>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The single-site plan only costs $3.99 per month after renewal,</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one of the lowest rates in the industry.</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And the best part is that </a:t>
            </a:r>
            <a:r>
              <a:rPr lang="en-US" sz="1800" b="1" i="0" dirty="0">
                <a:solidFill>
                  <a:srgbClr val="4A4A4A"/>
                </a:solidFill>
                <a:effectLst/>
                <a:latin typeface="Arial Black" panose="020B0A04020102020204" pitchFamily="34" charset="0"/>
                <a:hlinkClick r:id="rId2"/>
              </a:rPr>
              <a:t>Hostinger.com</a:t>
            </a:r>
            <a:r>
              <a:rPr lang="en-US" sz="1800" b="1" i="0" dirty="0">
                <a:solidFill>
                  <a:srgbClr val="4A4A4A"/>
                </a:solidFill>
                <a:effectLst/>
                <a:latin typeface="Arial Black" panose="020B0A04020102020204" pitchFamily="34" charset="0"/>
              </a:rPr>
              <a:t> doesn’t feel like cheap hosting.</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You get free weekly backups even on their entry-level plan.</a:t>
            </a:r>
          </a:p>
          <a:p>
            <a:pPr algn="l"/>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That’s almost always something you have to pay extra for and so yet </a:t>
            </a:r>
            <a:r>
              <a:rPr lang="en-US" sz="1800" b="1" i="0" dirty="0">
                <a:solidFill>
                  <a:srgbClr val="4A4A4A"/>
                </a:solidFill>
                <a:effectLst/>
                <a:latin typeface="Arial Black" panose="020B0A04020102020204" pitchFamily="34" charset="0"/>
                <a:hlinkClick r:id="rId2"/>
              </a:rPr>
              <a:t>Hostinger.com</a:t>
            </a:r>
            <a:r>
              <a:rPr lang="en-US" sz="1800" b="0" i="0" dirty="0">
                <a:solidFill>
                  <a:srgbClr val="4A4A4A"/>
                </a:solidFill>
                <a:effectLst/>
                <a:latin typeface="Arial Black" panose="020B0A04020102020204" pitchFamily="34" charset="0"/>
              </a:rPr>
              <a:t> takes care of that for you.</a:t>
            </a:r>
          </a:p>
          <a:p>
            <a:pPr algn="l"/>
            <a:r>
              <a:rPr lang="en-US" sz="1800" b="0" i="0" dirty="0">
                <a:solidFill>
                  <a:srgbClr val="4A4A4A"/>
                </a:solidFill>
                <a:effectLst/>
                <a:latin typeface="Arial Black" panose="020B0A04020102020204" pitchFamily="34" charset="0"/>
              </a:rPr>
              <a:t>Also offers a separate plan just for email hosting.</a:t>
            </a:r>
          </a:p>
          <a:p>
            <a:pPr algn="l"/>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That starts at just $0.99 per month.</a:t>
            </a:r>
            <a:br>
              <a:rPr lang="en-US" sz="1800" b="1"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With a 99.9% uptime guarantee and 24/7 support,</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hlinkClick r:id="rId2"/>
              </a:rPr>
              <a:t>Hostinger.com</a:t>
            </a:r>
            <a:r>
              <a:rPr lang="en-US" sz="1800" b="0" i="0" dirty="0">
                <a:solidFill>
                  <a:srgbClr val="4A4A4A"/>
                </a:solidFill>
                <a:effectLst/>
                <a:latin typeface="Arial Black" panose="020B0A04020102020204" pitchFamily="34" charset="0"/>
              </a:rPr>
              <a:t> offers everything you need at an unbeatable price so don’t miss it.</a:t>
            </a:r>
          </a:p>
        </p:txBody>
      </p:sp>
    </p:spTree>
    <p:extLst>
      <p:ext uri="{BB962C8B-B14F-4D97-AF65-F5344CB8AC3E}">
        <p14:creationId xmlns:p14="http://schemas.microsoft.com/office/powerpoint/2010/main" val="2989692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EF1C51-9A82-4C9D-8D60-4369BE1D7989}"/>
              </a:ext>
            </a:extLst>
          </p:cNvPr>
          <p:cNvSpPr txBox="1"/>
          <p:nvPr/>
        </p:nvSpPr>
        <p:spPr>
          <a:xfrm>
            <a:off x="1921559" y="0"/>
            <a:ext cx="3929281" cy="646331"/>
          </a:xfrm>
          <a:prstGeom prst="rect">
            <a:avLst/>
          </a:prstGeom>
          <a:noFill/>
        </p:spPr>
        <p:txBody>
          <a:bodyPr wrap="none" rtlCol="0">
            <a:spAutoFit/>
          </a:bodyPr>
          <a:lstStyle/>
          <a:p>
            <a:pPr algn="l"/>
            <a:r>
              <a:rPr lang="en-US" sz="3600" b="1" i="0" dirty="0">
                <a:solidFill>
                  <a:srgbClr val="4A4A4A"/>
                </a:solidFill>
                <a:effectLst/>
                <a:latin typeface="Arial Black" panose="020B0A04020102020204" pitchFamily="34" charset="0"/>
                <a:hlinkClick r:id="rId2"/>
              </a:rPr>
              <a:t>Hostgator.com</a:t>
            </a:r>
            <a:endParaRPr lang="en-US" sz="3600" b="1" i="0" dirty="0">
              <a:solidFill>
                <a:srgbClr val="4A4A4A"/>
              </a:solidFill>
              <a:effectLst/>
              <a:latin typeface="Arial Black" panose="020B0A04020102020204" pitchFamily="34" charset="0"/>
            </a:endParaRPr>
          </a:p>
        </p:txBody>
      </p:sp>
      <p:sp>
        <p:nvSpPr>
          <p:cNvPr id="4" name="TextBox 3">
            <a:extLst>
              <a:ext uri="{FF2B5EF4-FFF2-40B4-BE49-F238E27FC236}">
                <a16:creationId xmlns:a16="http://schemas.microsoft.com/office/drawing/2014/main" id="{ED150281-C8AC-4ABA-B2E5-9C7447B3000A}"/>
              </a:ext>
            </a:extLst>
          </p:cNvPr>
          <p:cNvSpPr txBox="1"/>
          <p:nvPr/>
        </p:nvSpPr>
        <p:spPr>
          <a:xfrm>
            <a:off x="0" y="825103"/>
            <a:ext cx="7632700" cy="9233297"/>
          </a:xfrm>
          <a:prstGeom prst="rect">
            <a:avLst/>
          </a:prstGeom>
          <a:noFill/>
        </p:spPr>
        <p:txBody>
          <a:bodyPr wrap="square" rtlCol="0">
            <a:spAutoFit/>
          </a:bodyPr>
          <a:lstStyle/>
          <a:p>
            <a:pPr algn="l"/>
            <a:r>
              <a:rPr lang="en-US" sz="1800" b="0" i="0" dirty="0">
                <a:solidFill>
                  <a:srgbClr val="4A4A4A"/>
                </a:solidFill>
                <a:effectLst/>
                <a:latin typeface="Arial Black" panose="020B0A04020102020204" pitchFamily="34" charset="0"/>
              </a:rPr>
              <a:t>Best hosting for any business that’s looking for simple websites.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If you don’t need a boatload of extra features from your</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web hosting provider so go with </a:t>
            </a:r>
            <a:r>
              <a:rPr lang="en-US" sz="1800" b="1" i="0" dirty="0">
                <a:solidFill>
                  <a:srgbClr val="4A4A4A"/>
                </a:solidFill>
                <a:effectLst/>
                <a:latin typeface="Arial Black" panose="020B0A04020102020204" pitchFamily="34" charset="0"/>
                <a:hlinkClick r:id="rId2"/>
              </a:rPr>
              <a:t>HostGator.com</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I’m talking about websites or portfolios where you just need a visitor’s contact info.</a:t>
            </a:r>
          </a:p>
          <a:p>
            <a:pPr algn="l"/>
            <a:br>
              <a:rPr lang="en-US" sz="1800" b="1"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Or maybe you just need an about page or a landing page to collect leads.</a:t>
            </a:r>
            <a:br>
              <a:rPr lang="en-US" sz="1800" b="1"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HostGator.com offers an extensive list of how-to guides for technical support.</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If you don’t find the answers you need so you can turn to phone,</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live chat, and email support.</a:t>
            </a:r>
          </a:p>
          <a:p>
            <a:pPr algn="l"/>
            <a:r>
              <a:rPr lang="en-US" sz="1800" b="0" i="0" dirty="0">
                <a:solidFill>
                  <a:srgbClr val="4A4A4A"/>
                </a:solidFill>
                <a:effectLst/>
                <a:latin typeface="Arial Black" panose="020B0A04020102020204" pitchFamily="34" charset="0"/>
              </a:rPr>
              <a:t>Unlike some hosts, </a:t>
            </a:r>
            <a:r>
              <a:rPr lang="en-US" sz="1800" b="1" i="0" dirty="0">
                <a:solidFill>
                  <a:srgbClr val="4A4A4A"/>
                </a:solidFill>
                <a:effectLst/>
                <a:latin typeface="Arial Black" panose="020B0A04020102020204" pitchFamily="34" charset="0"/>
                <a:hlinkClick r:id="rId2"/>
              </a:rPr>
              <a:t>HostGator.com</a:t>
            </a:r>
            <a:r>
              <a:rPr lang="en-US" sz="1800" b="0" i="0" dirty="0">
                <a:solidFill>
                  <a:srgbClr val="4A4A4A"/>
                </a:solidFill>
                <a:effectLst/>
                <a:latin typeface="Arial Black" panose="020B0A04020102020204" pitchFamily="34" charset="0"/>
              </a:rPr>
              <a:t> does include support in all its plans.</a:t>
            </a:r>
          </a:p>
          <a:p>
            <a:pPr algn="l"/>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If you want a hosting plan that’s cheap and includes support, this is the host for you.</a:t>
            </a:r>
            <a:br>
              <a:rPr lang="en-US" sz="1800" b="0" i="0" dirty="0">
                <a:solidFill>
                  <a:srgbClr val="4A4A4A"/>
                </a:solidFill>
                <a:effectLst/>
                <a:latin typeface="Arial Black" panose="020B0A04020102020204" pitchFamily="34" charset="0"/>
              </a:rPr>
            </a:br>
            <a:r>
              <a:rPr lang="en-US" sz="1800" b="0" i="0" dirty="0" err="1">
                <a:solidFill>
                  <a:srgbClr val="4A4A4A"/>
                </a:solidFill>
                <a:effectLst/>
                <a:latin typeface="Arial Black" panose="020B0A04020102020204" pitchFamily="34" charset="0"/>
              </a:rPr>
              <a:t>Hostgator</a:t>
            </a:r>
            <a:r>
              <a:rPr lang="en-US" sz="1800" b="0" i="0" dirty="0">
                <a:solidFill>
                  <a:srgbClr val="4A4A4A"/>
                </a:solidFill>
                <a:effectLst/>
                <a:latin typeface="Arial Black" panose="020B0A04020102020204" pitchFamily="34" charset="0"/>
              </a:rPr>
              <a:t> does offer Windows hosting in addition to Linux as well as a variety of options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to upgrade, including cloud hosting, VPS hosting, managed WordPress,</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and a dedicated server.</a:t>
            </a:r>
          </a:p>
          <a:p>
            <a:pPr algn="l"/>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Shared hosting plans start at $2.64/month.</a:t>
            </a:r>
            <a:endParaRPr lang="en-US" sz="1800" b="0" i="0" dirty="0">
              <a:solidFill>
                <a:srgbClr val="4A4A4A"/>
              </a:solidFill>
              <a:effectLst/>
              <a:latin typeface="Arial Black" panose="020B0A04020102020204" pitchFamily="34" charset="0"/>
            </a:endParaRPr>
          </a:p>
          <a:p>
            <a:pPr algn="l"/>
            <a:r>
              <a:rPr lang="en-US" sz="1800" b="1" i="0" dirty="0">
                <a:solidFill>
                  <a:srgbClr val="4A4A4A"/>
                </a:solidFill>
                <a:effectLst/>
                <a:latin typeface="Arial Black" panose="020B0A04020102020204" pitchFamily="34" charset="0"/>
              </a:rPr>
              <a:t>Overall, this is a great web host for simple deployment and uses like a company website</a:t>
            </a:r>
            <a:br>
              <a:rPr lang="en-US" sz="1800" b="0" i="0" dirty="0">
                <a:solidFill>
                  <a:srgbClr val="4A4A4A"/>
                </a:solidFill>
                <a:effectLst/>
                <a:latin typeface="Arial Black" panose="020B0A04020102020204" pitchFamily="34" charset="0"/>
              </a:rPr>
            </a:br>
            <a:r>
              <a:rPr lang="en-US" sz="1800" b="1" i="0" dirty="0">
                <a:solidFill>
                  <a:srgbClr val="4A4A4A"/>
                </a:solidFill>
                <a:effectLst/>
                <a:latin typeface="Arial Black" panose="020B0A04020102020204" pitchFamily="34" charset="0"/>
              </a:rPr>
              <a:t>that doesn’t necessarily see a ton of traffic each month.</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However, with VPS options, it’ll allow you to scale if you need.</a:t>
            </a:r>
            <a:br>
              <a:rPr lang="en-US" sz="1800" b="0" i="0" dirty="0">
                <a:solidFill>
                  <a:srgbClr val="4A4A4A"/>
                </a:solidFill>
                <a:effectLst/>
                <a:latin typeface="Arial Black" panose="020B0A04020102020204" pitchFamily="34" charset="0"/>
              </a:rPr>
            </a:br>
            <a:r>
              <a:rPr lang="en-US" sz="1800" b="0" i="0" dirty="0">
                <a:solidFill>
                  <a:srgbClr val="4A4A4A"/>
                </a:solidFill>
                <a:effectLst/>
                <a:latin typeface="Arial Black" panose="020B0A04020102020204" pitchFamily="34" charset="0"/>
              </a:rPr>
              <a:t>Trying </a:t>
            </a:r>
            <a:r>
              <a:rPr lang="en-US" sz="1800" b="1" i="0" dirty="0">
                <a:solidFill>
                  <a:srgbClr val="4A4A4A"/>
                </a:solidFill>
                <a:effectLst/>
                <a:latin typeface="Arial Black" panose="020B0A04020102020204" pitchFamily="34" charset="0"/>
                <a:hlinkClick r:id="rId2"/>
              </a:rPr>
              <a:t>HostGator.com</a:t>
            </a:r>
            <a:r>
              <a:rPr lang="en-US" sz="1800" b="0" i="0" dirty="0">
                <a:solidFill>
                  <a:srgbClr val="4A4A4A"/>
                </a:solidFill>
                <a:effectLst/>
                <a:latin typeface="Arial Black" panose="020B0A04020102020204" pitchFamily="34" charset="0"/>
              </a:rPr>
              <a:t> and taking full advantage of the 45-day money-back guarantee.</a:t>
            </a:r>
          </a:p>
        </p:txBody>
      </p:sp>
    </p:spTree>
    <p:extLst>
      <p:ext uri="{BB962C8B-B14F-4D97-AF65-F5344CB8AC3E}">
        <p14:creationId xmlns:p14="http://schemas.microsoft.com/office/powerpoint/2010/main" val="3617872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5765EA-212E-4782-9F8E-7944D6516B5F}"/>
              </a:ext>
            </a:extLst>
          </p:cNvPr>
          <p:cNvSpPr txBox="1"/>
          <p:nvPr/>
        </p:nvSpPr>
        <p:spPr>
          <a:xfrm>
            <a:off x="1765300" y="355600"/>
            <a:ext cx="3852337" cy="646331"/>
          </a:xfrm>
          <a:prstGeom prst="rect">
            <a:avLst/>
          </a:prstGeom>
          <a:noFill/>
        </p:spPr>
        <p:txBody>
          <a:bodyPr wrap="none" rtlCol="0">
            <a:spAutoFit/>
          </a:bodyPr>
          <a:lstStyle/>
          <a:p>
            <a:r>
              <a:rPr lang="en-US" sz="3600" dirty="0"/>
              <a:t>METHOD TENTH</a:t>
            </a:r>
            <a:endParaRPr lang="el-GR" sz="3600" dirty="0"/>
          </a:p>
        </p:txBody>
      </p:sp>
      <p:sp>
        <p:nvSpPr>
          <p:cNvPr id="4" name="TextBox 3">
            <a:extLst>
              <a:ext uri="{FF2B5EF4-FFF2-40B4-BE49-F238E27FC236}">
                <a16:creationId xmlns:a16="http://schemas.microsoft.com/office/drawing/2014/main" id="{A8D95068-293F-428F-9975-7EF077661849}"/>
              </a:ext>
            </a:extLst>
          </p:cNvPr>
          <p:cNvSpPr txBox="1"/>
          <p:nvPr/>
        </p:nvSpPr>
        <p:spPr>
          <a:xfrm>
            <a:off x="384280" y="1206500"/>
            <a:ext cx="7003840" cy="1815882"/>
          </a:xfrm>
          <a:prstGeom prst="rect">
            <a:avLst/>
          </a:prstGeom>
          <a:noFill/>
        </p:spPr>
        <p:txBody>
          <a:bodyPr wrap="none" rtlCol="0">
            <a:spAutoFit/>
          </a:bodyPr>
          <a:lstStyle/>
          <a:p>
            <a:pPr algn="l"/>
            <a:r>
              <a:rPr lang="en-US" sz="2800" b="1" i="0" dirty="0">
                <a:solidFill>
                  <a:schemeClr val="accent1"/>
                </a:solidFill>
                <a:effectLst/>
                <a:latin typeface="Arial Black" panose="020B0A04020102020204" pitchFamily="34" charset="0"/>
              </a:rPr>
              <a:t>Best WordPress Tools and Plugins </a:t>
            </a:r>
          </a:p>
          <a:p>
            <a:pPr algn="l"/>
            <a:r>
              <a:rPr lang="en-US" sz="2800" b="1" dirty="0">
                <a:solidFill>
                  <a:schemeClr val="accent1"/>
                </a:solidFill>
                <a:latin typeface="Arial Black" panose="020B0A04020102020204" pitchFamily="34" charset="0"/>
              </a:rPr>
              <a:t>            </a:t>
            </a:r>
            <a:r>
              <a:rPr lang="en-US" sz="2800" b="1" i="0" dirty="0">
                <a:solidFill>
                  <a:schemeClr val="accent1"/>
                </a:solidFill>
                <a:effectLst/>
                <a:latin typeface="Arial Black" panose="020B0A04020102020204" pitchFamily="34" charset="0"/>
              </a:rPr>
              <a:t>to Use in 2022</a:t>
            </a:r>
          </a:p>
          <a:p>
            <a:br>
              <a:rPr lang="en-US" sz="2800" dirty="0">
                <a:solidFill>
                  <a:schemeClr val="accent1"/>
                </a:solidFill>
              </a:rPr>
            </a:br>
            <a:endParaRPr lang="el-GR" sz="2800" dirty="0">
              <a:solidFill>
                <a:schemeClr val="accent1"/>
              </a:solidFill>
            </a:endParaRPr>
          </a:p>
        </p:txBody>
      </p:sp>
      <p:sp>
        <p:nvSpPr>
          <p:cNvPr id="5" name="TextBox 4">
            <a:extLst>
              <a:ext uri="{FF2B5EF4-FFF2-40B4-BE49-F238E27FC236}">
                <a16:creationId xmlns:a16="http://schemas.microsoft.com/office/drawing/2014/main" id="{44783F6D-67A8-4B66-BC2D-D76ACB7582E4}"/>
              </a:ext>
            </a:extLst>
          </p:cNvPr>
          <p:cNvSpPr txBox="1"/>
          <p:nvPr/>
        </p:nvSpPr>
        <p:spPr>
          <a:xfrm>
            <a:off x="254001" y="3022382"/>
            <a:ext cx="7134119" cy="5632311"/>
          </a:xfrm>
          <a:prstGeom prst="rect">
            <a:avLst/>
          </a:prstGeom>
          <a:noFill/>
        </p:spPr>
        <p:txBody>
          <a:bodyPr wrap="square" rtlCol="0">
            <a:spAutoFit/>
          </a:bodyPr>
          <a:lstStyle/>
          <a:p>
            <a:r>
              <a:rPr lang="en-US" sz="2000" b="0" i="0" dirty="0">
                <a:solidFill>
                  <a:srgbClr val="4A4A4A"/>
                </a:solidFill>
                <a:effectLst/>
                <a:latin typeface="Arial Black" panose="020B0A04020102020204" pitchFamily="34" charset="0"/>
              </a:rPr>
              <a:t>Do you want to grow your WordPress site or blog without spending a fortune?</a:t>
            </a:r>
            <a:br>
              <a:rPr lang="en-US" sz="2000" dirty="0"/>
            </a:br>
            <a:r>
              <a:rPr lang="en-US" sz="2000" b="0" i="0" dirty="0">
                <a:solidFill>
                  <a:srgbClr val="4A4A4A"/>
                </a:solidFill>
                <a:effectLst/>
                <a:latin typeface="Arial Black" panose="020B0A04020102020204" pitchFamily="34" charset="0"/>
              </a:rPr>
              <a:t>And do you want to increase your site’s functionality to achieve your goals?</a:t>
            </a:r>
            <a:br>
              <a:rPr lang="en-US" sz="2000" dirty="0"/>
            </a:br>
            <a:r>
              <a:rPr lang="en-US" sz="2000" b="0" i="0" dirty="0">
                <a:solidFill>
                  <a:srgbClr val="4A4A4A"/>
                </a:solidFill>
                <a:effectLst/>
                <a:latin typeface="Arial Black" panose="020B0A04020102020204" pitchFamily="34" charset="0"/>
              </a:rPr>
              <a:t>Then you need to try some of my top recommended WordPress tools and the best WordPress plugins.</a:t>
            </a:r>
          </a:p>
          <a:p>
            <a:br>
              <a:rPr lang="en-US" sz="2000" dirty="0"/>
            </a:br>
            <a:r>
              <a:rPr lang="en-US" sz="2000" b="0" i="0" dirty="0">
                <a:solidFill>
                  <a:srgbClr val="4A4A4A"/>
                </a:solidFill>
                <a:effectLst/>
                <a:latin typeface="Arial Black" panose="020B0A04020102020204" pitchFamily="34" charset="0"/>
              </a:rPr>
              <a:t>There’s a tool and plugin for every function you can imagine.</a:t>
            </a:r>
            <a:br>
              <a:rPr lang="en-US" sz="2000" dirty="0"/>
            </a:br>
            <a:r>
              <a:rPr lang="en-US" sz="2000" b="0" i="0" dirty="0">
                <a:solidFill>
                  <a:srgbClr val="4A4A4A"/>
                </a:solidFill>
                <a:effectLst/>
                <a:latin typeface="Arial Black" panose="020B0A04020102020204" pitchFamily="34" charset="0"/>
              </a:rPr>
              <a:t>Best WordPress Tools and Plugins to Use in 2022 are in this review.</a:t>
            </a:r>
          </a:p>
          <a:p>
            <a:br>
              <a:rPr lang="en-US" sz="2000" dirty="0"/>
            </a:br>
            <a:r>
              <a:rPr lang="en-US" sz="2000" b="0" i="0" dirty="0">
                <a:solidFill>
                  <a:srgbClr val="4A4A4A"/>
                </a:solidFill>
                <a:effectLst/>
                <a:latin typeface="Arial Black" panose="020B0A04020102020204" pitchFamily="34" charset="0"/>
              </a:rPr>
              <a:t>Additionally, I have included image designing tools, hosting services, and resources for getting themes in this WordPress toolkit.</a:t>
            </a:r>
          </a:p>
          <a:p>
            <a:br>
              <a:rPr lang="en-US" sz="2000" dirty="0"/>
            </a:br>
            <a:r>
              <a:rPr lang="en-US" sz="2000" b="0" i="0" dirty="0">
                <a:solidFill>
                  <a:srgbClr val="4A4A4A"/>
                </a:solidFill>
                <a:effectLst/>
                <a:latin typeface="Arial Black" panose="020B0A04020102020204" pitchFamily="34" charset="0"/>
              </a:rPr>
              <a:t>So let’s get started without further ado.</a:t>
            </a:r>
            <a:endParaRPr lang="el-GR" sz="2000" dirty="0"/>
          </a:p>
        </p:txBody>
      </p:sp>
    </p:spTree>
    <p:extLst>
      <p:ext uri="{BB962C8B-B14F-4D97-AF65-F5344CB8AC3E}">
        <p14:creationId xmlns:p14="http://schemas.microsoft.com/office/powerpoint/2010/main" val="7947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txBox="1"/>
          <p:nvPr/>
        </p:nvSpPr>
        <p:spPr>
          <a:xfrm>
            <a:off x="184150" y="1417613"/>
            <a:ext cx="7486650" cy="8291501"/>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2000" b="0" i="0" dirty="0">
                <a:solidFill>
                  <a:srgbClr val="4A4A4A"/>
                </a:solidFill>
                <a:effectLst/>
                <a:latin typeface="Arial Black" panose="020B0A04020102020204" pitchFamily="34" charset="0"/>
              </a:rPr>
              <a:t>Are you the kind of digital marketer so who loves new tech and innovations?</a:t>
            </a:r>
            <a:br>
              <a:rPr lang="en-US" sz="2000" dirty="0"/>
            </a:br>
            <a:r>
              <a:rPr lang="en-US" sz="2000" b="1" i="0" dirty="0">
                <a:solidFill>
                  <a:srgbClr val="4A4A4A"/>
                </a:solidFill>
                <a:effectLst/>
                <a:latin typeface="Arial Black" panose="020B0A04020102020204" pitchFamily="34" charset="0"/>
              </a:rPr>
              <a:t>Buy or Sell Cryptocurrency in Just a Few Minutes!</a:t>
            </a:r>
            <a:br>
              <a:rPr lang="en-US" sz="2000" b="1" i="0" dirty="0">
                <a:solidFill>
                  <a:srgbClr val="4A4A4A"/>
                </a:solidFill>
                <a:effectLst/>
                <a:latin typeface="Arial Black" panose="020B0A04020102020204" pitchFamily="34" charset="0"/>
              </a:rPr>
            </a:br>
            <a:r>
              <a:rPr lang="en-US" sz="2000" b="1" i="0" dirty="0">
                <a:solidFill>
                  <a:srgbClr val="4A4A4A"/>
                </a:solidFill>
                <a:effectLst/>
                <a:latin typeface="Arial Black" panose="020B0A04020102020204" pitchFamily="34" charset="0"/>
                <a:hlinkClick r:id="rId3"/>
              </a:rPr>
              <a:t>Paybis.com</a:t>
            </a:r>
            <a:r>
              <a:rPr lang="en-US" sz="2000" b="1" i="0" dirty="0">
                <a:solidFill>
                  <a:srgbClr val="4A4A4A"/>
                </a:solidFill>
                <a:effectLst/>
                <a:latin typeface="Arial Black" panose="020B0A04020102020204" pitchFamily="34" charset="0"/>
              </a:rPr>
              <a:t> is a great platform</a:t>
            </a:r>
            <a:r>
              <a:rPr lang="en-US" sz="2000" b="0" i="0" dirty="0">
                <a:solidFill>
                  <a:srgbClr val="4A4A4A"/>
                </a:solidFill>
                <a:effectLst/>
                <a:latin typeface="Arial Black" panose="020B0A04020102020204" pitchFamily="34" charset="0"/>
              </a:rPr>
              <a:t> </a:t>
            </a:r>
            <a:r>
              <a:rPr lang="en-US" sz="2000" b="1" i="0" dirty="0">
                <a:solidFill>
                  <a:srgbClr val="4A4A4A"/>
                </a:solidFill>
                <a:effectLst/>
                <a:latin typeface="Arial Black" panose="020B0A04020102020204" pitchFamily="34" charset="0"/>
              </a:rPr>
              <a:t>which provides customers</a:t>
            </a:r>
            <a:br>
              <a:rPr lang="en-US" sz="2000" dirty="0"/>
            </a:br>
            <a:r>
              <a:rPr lang="en-US" sz="2000" b="1" i="0" dirty="0">
                <a:solidFill>
                  <a:srgbClr val="4A4A4A"/>
                </a:solidFill>
                <a:effectLst/>
                <a:latin typeface="Arial Black" panose="020B0A04020102020204" pitchFamily="34" charset="0"/>
              </a:rPr>
              <a:t>with a seamless experience to buy and sell cryptocurrencies.</a:t>
            </a:r>
            <a:br>
              <a:rPr lang="en-US" sz="2000" dirty="0"/>
            </a:br>
            <a:r>
              <a:rPr lang="en-US" sz="2000" b="0" i="0" dirty="0">
                <a:solidFill>
                  <a:srgbClr val="4A4A4A"/>
                </a:solidFill>
                <a:effectLst/>
                <a:latin typeface="Arial Black" panose="020B0A04020102020204" pitchFamily="34" charset="0"/>
              </a:rPr>
              <a:t>So Planning to buy Bitcoins as an investment?</a:t>
            </a:r>
            <a:br>
              <a:rPr lang="en-US" sz="2000" dirty="0"/>
            </a:br>
            <a:r>
              <a:rPr lang="en-US" sz="2000" b="1" i="0" dirty="0">
                <a:solidFill>
                  <a:srgbClr val="4A4A4A"/>
                </a:solidFill>
                <a:effectLst/>
                <a:latin typeface="Arial Black" panose="020B0A04020102020204" pitchFamily="34" charset="0"/>
                <a:hlinkClick r:id="rId3"/>
              </a:rPr>
              <a:t>Paybis.com</a:t>
            </a:r>
            <a:r>
              <a:rPr lang="en-US" sz="2000" b="0" i="0" dirty="0">
                <a:solidFill>
                  <a:srgbClr val="4A4A4A"/>
                </a:solidFill>
                <a:effectLst/>
                <a:latin typeface="Arial Black" panose="020B0A04020102020204" pitchFamily="34" charset="0"/>
              </a:rPr>
              <a:t> is the simplest way to buy Bitcoin instantly</a:t>
            </a:r>
          </a:p>
          <a:p>
            <a:pPr marL="0" lvl="0" indent="0" algn="l" rtl="0">
              <a:lnSpc>
                <a:spcPct val="130000"/>
              </a:lnSpc>
              <a:spcBef>
                <a:spcPts val="2000"/>
              </a:spcBef>
              <a:spcAft>
                <a:spcPts val="0"/>
              </a:spcAft>
              <a:buNone/>
            </a:pPr>
            <a:r>
              <a:rPr lang="en-US" sz="2000" b="0" i="0" dirty="0">
                <a:solidFill>
                  <a:srgbClr val="4A4A4A"/>
                </a:solidFill>
                <a:effectLst/>
                <a:latin typeface="Arial Black" panose="020B0A04020102020204" pitchFamily="34" charset="0"/>
              </a:rPr>
              <a:t>So if you have an audience interested in cryptocurrency like me,</a:t>
            </a:r>
            <a:br>
              <a:rPr lang="en-US" sz="2000" dirty="0"/>
            </a:br>
            <a:r>
              <a:rPr lang="en-US" sz="2000" b="1" i="0" dirty="0">
                <a:solidFill>
                  <a:srgbClr val="4A4A4A"/>
                </a:solidFill>
                <a:effectLst/>
                <a:latin typeface="Arial Black" panose="020B0A04020102020204" pitchFamily="34" charset="0"/>
                <a:hlinkClick r:id="rId3"/>
              </a:rPr>
              <a:t>Paybis.com</a:t>
            </a:r>
            <a:r>
              <a:rPr lang="en-US" sz="2000" b="1" i="0" dirty="0">
                <a:solidFill>
                  <a:srgbClr val="4A4A4A"/>
                </a:solidFill>
                <a:effectLst/>
                <a:latin typeface="Arial Black" panose="020B0A04020102020204" pitchFamily="34" charset="0"/>
              </a:rPr>
              <a:t> can be an excellent promotion service.</a:t>
            </a:r>
            <a:br>
              <a:rPr lang="en-US" sz="2000" dirty="0"/>
            </a:br>
            <a:r>
              <a:rPr lang="en-US" sz="2000" b="0" i="0" dirty="0">
                <a:solidFill>
                  <a:srgbClr val="4A4A4A"/>
                </a:solidFill>
                <a:effectLst/>
                <a:latin typeface="Arial Black" panose="020B0A04020102020204" pitchFamily="34" charset="0"/>
              </a:rPr>
              <a:t>It’s one of the best payment processors that helps you</a:t>
            </a:r>
            <a:br>
              <a:rPr lang="en-US" sz="2000" dirty="0"/>
            </a:br>
            <a:r>
              <a:rPr lang="en-US" sz="2000" b="0" i="0" dirty="0">
                <a:solidFill>
                  <a:srgbClr val="4A4A4A"/>
                </a:solidFill>
                <a:effectLst/>
                <a:latin typeface="Arial Black" panose="020B0A04020102020204" pitchFamily="34" charset="0"/>
              </a:rPr>
              <a:t>buy Bitcoin or any other crypto coin so with your credit or debit card.</a:t>
            </a:r>
            <a:br>
              <a:rPr lang="en-US" sz="2000" dirty="0"/>
            </a:br>
            <a:r>
              <a:rPr lang="en-US" sz="2000" b="1" i="0" dirty="0">
                <a:solidFill>
                  <a:srgbClr val="4A4A4A"/>
                </a:solidFill>
                <a:effectLst/>
                <a:latin typeface="Arial Black" panose="020B0A04020102020204" pitchFamily="34" charset="0"/>
              </a:rPr>
              <a:t>With 7 years in the business people trust </a:t>
            </a:r>
            <a:r>
              <a:rPr lang="en-US" sz="2000" b="1" i="0" dirty="0">
                <a:solidFill>
                  <a:srgbClr val="4A4A4A"/>
                </a:solidFill>
                <a:effectLst/>
                <a:latin typeface="Arial Black" panose="020B0A04020102020204" pitchFamily="34" charset="0"/>
                <a:hlinkClick r:id="rId3"/>
              </a:rPr>
              <a:t>Paybis.com</a:t>
            </a:r>
            <a:endParaRPr lang="en-US" sz="2000" b="1" i="0" dirty="0">
              <a:solidFill>
                <a:srgbClr val="4A4A4A"/>
              </a:solidFill>
              <a:effectLst/>
              <a:latin typeface="Arial Black" panose="020B0A04020102020204" pitchFamily="34" charset="0"/>
            </a:endParaRPr>
          </a:p>
          <a:p>
            <a:pPr marL="0" lvl="0" indent="0" algn="l" rtl="0">
              <a:lnSpc>
                <a:spcPct val="130000"/>
              </a:lnSpc>
              <a:spcBef>
                <a:spcPts val="2000"/>
              </a:spcBef>
              <a:spcAft>
                <a:spcPts val="0"/>
              </a:spcAft>
              <a:buNone/>
            </a:pPr>
            <a:r>
              <a:rPr lang="en-US" sz="2000" b="1" i="0" dirty="0">
                <a:solidFill>
                  <a:srgbClr val="4A4A4A"/>
                </a:solidFill>
                <a:effectLst/>
                <a:latin typeface="Arial Black" panose="020B0A04020102020204" pitchFamily="34" charset="0"/>
              </a:rPr>
              <a:t>For more articles please visit &gt;&gt;&gt; </a:t>
            </a:r>
            <a:r>
              <a:rPr lang="en-US" sz="2000" b="1" i="0" dirty="0" err="1">
                <a:solidFill>
                  <a:srgbClr val="4A4A4A"/>
                </a:solidFill>
                <a:effectLst/>
                <a:latin typeface="Arial Black" panose="020B0A04020102020204" pitchFamily="34" charset="0"/>
                <a:hlinkClick r:id="rId4"/>
              </a:rPr>
              <a:t>EwaysMoney</a:t>
            </a:r>
            <a:endParaRPr lang="en-US" sz="1600" b="0" i="0" dirty="0">
              <a:solidFill>
                <a:srgbClr val="4A4A4A"/>
              </a:solidFill>
              <a:effectLst/>
              <a:latin typeface="Arial Black" panose="020B0A04020102020204" pitchFamily="34" charset="0"/>
            </a:endParaRPr>
          </a:p>
        </p:txBody>
      </p:sp>
      <p:sp>
        <p:nvSpPr>
          <p:cNvPr id="47" name="Google Shape;47;p8"/>
          <p:cNvSpPr txBox="1"/>
          <p:nvPr/>
        </p:nvSpPr>
        <p:spPr>
          <a:xfrm>
            <a:off x="2218034" y="740535"/>
            <a:ext cx="2744400" cy="677078"/>
          </a:xfrm>
          <a:prstGeom prst="rect">
            <a:avLst/>
          </a:prstGeom>
          <a:noFill/>
          <a:ln>
            <a:noFill/>
          </a:ln>
        </p:spPr>
        <p:txBody>
          <a:bodyPr spcFirstLastPara="1" wrap="square" lIns="91425" tIns="91425" rIns="91425" bIns="91425" anchor="t" anchorCtr="0">
            <a:spAutoFit/>
          </a:bodyPr>
          <a:lstStyle/>
          <a:p>
            <a:pPr algn="l"/>
            <a:r>
              <a:rPr lang="en-US" sz="3200" b="1" i="0" dirty="0">
                <a:solidFill>
                  <a:srgbClr val="4A4A4A"/>
                </a:solidFill>
                <a:effectLst/>
                <a:latin typeface="Arial Black" panose="020B0A04020102020204" pitchFamily="34" charset="0"/>
                <a:hlinkClick r:id="rId3"/>
              </a:rPr>
              <a:t>Paybis.com</a:t>
            </a:r>
            <a:endParaRPr lang="en-US" sz="3200" b="1" i="0" dirty="0">
              <a:solidFill>
                <a:srgbClr val="4A4A4A"/>
              </a:solidFill>
              <a:effectLst/>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0FF2E4-D425-44F3-8FE1-792EF1B38C15}"/>
              </a:ext>
            </a:extLst>
          </p:cNvPr>
          <p:cNvSpPr txBox="1"/>
          <p:nvPr/>
        </p:nvSpPr>
        <p:spPr>
          <a:xfrm>
            <a:off x="1887896" y="495300"/>
            <a:ext cx="3996607" cy="584775"/>
          </a:xfrm>
          <a:prstGeom prst="rect">
            <a:avLst/>
          </a:prstGeom>
          <a:noFill/>
        </p:spPr>
        <p:txBody>
          <a:bodyPr wrap="none" rtlCol="0">
            <a:spAutoFit/>
          </a:bodyPr>
          <a:lstStyle/>
          <a:p>
            <a:pPr algn="l"/>
            <a:r>
              <a:rPr lang="en-US" sz="3200" b="1" i="0">
                <a:solidFill>
                  <a:srgbClr val="4A4A4A"/>
                </a:solidFill>
                <a:effectLst/>
                <a:latin typeface="Arial Black" panose="020B0A04020102020204" pitchFamily="34" charset="0"/>
                <a:hlinkClick r:id="rId2"/>
              </a:rPr>
              <a:t>LiteSpeed Cache</a:t>
            </a:r>
            <a:endParaRPr lang="en-US" sz="3200" b="1" i="0">
              <a:solidFill>
                <a:srgbClr val="4A4A4A"/>
              </a:solidFill>
              <a:effectLst/>
              <a:latin typeface="Arial Black" panose="020B0A04020102020204" pitchFamily="34" charset="0"/>
            </a:endParaRPr>
          </a:p>
        </p:txBody>
      </p:sp>
      <p:sp>
        <p:nvSpPr>
          <p:cNvPr id="3" name="TextBox 2">
            <a:extLst>
              <a:ext uri="{FF2B5EF4-FFF2-40B4-BE49-F238E27FC236}">
                <a16:creationId xmlns:a16="http://schemas.microsoft.com/office/drawing/2014/main" id="{2E7970A4-2110-4233-AF47-2BF28A6ADCC4}"/>
              </a:ext>
            </a:extLst>
          </p:cNvPr>
          <p:cNvSpPr txBox="1"/>
          <p:nvPr/>
        </p:nvSpPr>
        <p:spPr>
          <a:xfrm>
            <a:off x="190499" y="1409700"/>
            <a:ext cx="7391400" cy="8309967"/>
          </a:xfrm>
          <a:prstGeom prst="rect">
            <a:avLst/>
          </a:prstGeom>
          <a:noFill/>
        </p:spPr>
        <p:txBody>
          <a:bodyPr wrap="square" rtlCol="0">
            <a:spAutoFit/>
          </a:bodyPr>
          <a:lstStyle/>
          <a:p>
            <a:pPr algn="l"/>
            <a:r>
              <a:rPr lang="en-US" sz="2000" b="1" i="0" dirty="0">
                <a:solidFill>
                  <a:srgbClr val="4A4A4A"/>
                </a:solidFill>
                <a:effectLst/>
                <a:latin typeface="Arial Black" panose="020B0A04020102020204" pitchFamily="34" charset="0"/>
              </a:rPr>
              <a:t>WordPress Tool Supercharge Your Site. </a:t>
            </a:r>
          </a:p>
          <a:p>
            <a:pPr algn="l"/>
            <a:r>
              <a:rPr lang="en-US" sz="2000" b="0" i="0" dirty="0">
                <a:solidFill>
                  <a:srgbClr val="4A4A4A"/>
                </a:solidFill>
                <a:effectLst/>
                <a:latin typeface="Arial Black" panose="020B0A04020102020204" pitchFamily="34" charset="0"/>
              </a:rPr>
              <a:t>With recent Google updates and Core Web Vitals, the speed of your site has not been more crucial than now.</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caching is the best way to supercharge your </a:t>
            </a:r>
            <a:r>
              <a:rPr lang="en-US" sz="2000" b="0" i="0" dirty="0" err="1">
                <a:solidFill>
                  <a:srgbClr val="4A4A4A"/>
                </a:solidFill>
                <a:effectLst/>
                <a:latin typeface="Arial Black" panose="020B0A04020102020204" pitchFamily="34" charset="0"/>
              </a:rPr>
              <a:t>site.That’s</a:t>
            </a:r>
            <a:r>
              <a:rPr lang="en-US" sz="2000" b="0" i="0" dirty="0">
                <a:solidFill>
                  <a:srgbClr val="4A4A4A"/>
                </a:solidFill>
                <a:effectLst/>
                <a:latin typeface="Arial Black" panose="020B0A04020102020204" pitchFamily="34" charset="0"/>
              </a:rPr>
              <a:t> where the </a:t>
            </a:r>
            <a:r>
              <a:rPr lang="en-US" sz="2000" b="0" i="0" dirty="0">
                <a:solidFill>
                  <a:srgbClr val="4A4A4A"/>
                </a:solidFill>
                <a:effectLst/>
                <a:latin typeface="Arial Black" panose="020B0A04020102020204" pitchFamily="34" charset="0"/>
                <a:hlinkClick r:id="rId2"/>
              </a:rPr>
              <a:t>LiteSpeed.com</a:t>
            </a:r>
            <a:r>
              <a:rPr lang="en-US" sz="2000" b="0" i="0" dirty="0">
                <a:solidFill>
                  <a:srgbClr val="4A4A4A"/>
                </a:solidFill>
                <a:effectLst/>
                <a:latin typeface="Arial Black" panose="020B0A04020102020204" pitchFamily="34" charset="0"/>
              </a:rPr>
              <a:t> Cache plugin pops in.</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Here are the top features of </a:t>
            </a:r>
            <a:r>
              <a:rPr lang="en-US" sz="2000" b="0" i="0" dirty="0" err="1">
                <a:solidFill>
                  <a:srgbClr val="4A4A4A"/>
                </a:solidFill>
                <a:effectLst/>
                <a:latin typeface="Arial Black" panose="020B0A04020102020204" pitchFamily="34" charset="0"/>
              </a:rPr>
              <a:t>LiteSpeed</a:t>
            </a:r>
            <a:r>
              <a:rPr lang="en-US" sz="2000" b="0" i="0" dirty="0">
                <a:solidFill>
                  <a:srgbClr val="4A4A4A"/>
                </a:solidFill>
                <a:effectLst/>
                <a:latin typeface="Arial Black" panose="020B0A04020102020204" pitchFamily="34" charset="0"/>
              </a:rPr>
              <a:t> Cache:</a:t>
            </a:r>
          </a:p>
          <a:p>
            <a:pPr algn="l"/>
            <a:endParaRPr lang="en-US" sz="2000" b="0" i="0" dirty="0">
              <a:solidFill>
                <a:srgbClr val="4A4A4A"/>
              </a:solidFill>
              <a:effectLst/>
              <a:latin typeface="Arial Black" panose="020B0A04020102020204" pitchFamily="34" charset="0"/>
            </a:endParaRP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Free </a:t>
            </a:r>
            <a:r>
              <a:rPr lang="en-US" sz="2000" b="0" i="0" dirty="0" err="1">
                <a:solidFill>
                  <a:srgbClr val="4A4A4A"/>
                </a:solidFill>
                <a:effectLst/>
                <a:latin typeface="Arial Black" panose="020B0A04020102020204" pitchFamily="34" charset="0"/>
              </a:rPr>
              <a:t>QUIC.cloud</a:t>
            </a:r>
            <a:r>
              <a:rPr lang="en-US" sz="2000" b="0" i="0" dirty="0">
                <a:solidFill>
                  <a:srgbClr val="4A4A4A"/>
                </a:solidFill>
                <a:effectLst/>
                <a:latin typeface="Arial Black" panose="020B0A04020102020204" pitchFamily="34" charset="0"/>
              </a:rPr>
              <a:t> CDN and Object Cache</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Image Optimization </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Minify CSS, JavaScript, and HTML</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Combine and minify inline CSS/JS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Automatically generate Critical CSS</a:t>
            </a:r>
          </a:p>
          <a:p>
            <a:pPr algn="l">
              <a:buFont typeface="Arial" panose="020B0604020202020204" pitchFamily="34" charset="0"/>
              <a:buChar char="•"/>
            </a:pPr>
            <a:r>
              <a:rPr lang="en-US" sz="2000" b="0" i="0" dirty="0" err="1">
                <a:solidFill>
                  <a:srgbClr val="4A4A4A"/>
                </a:solidFill>
                <a:effectLst/>
                <a:latin typeface="Arial Black" panose="020B0A04020102020204" pitchFamily="34" charset="0"/>
              </a:rPr>
              <a:t>Lazyload</a:t>
            </a:r>
            <a:r>
              <a:rPr lang="en-US" sz="2000" b="0" i="0" dirty="0">
                <a:solidFill>
                  <a:srgbClr val="4A4A4A"/>
                </a:solidFill>
                <a:effectLst/>
                <a:latin typeface="Arial Black" panose="020B0A04020102020204" pitchFamily="34" charset="0"/>
              </a:rPr>
              <a:t> images/</a:t>
            </a:r>
            <a:r>
              <a:rPr lang="en-US" sz="2000" b="0" i="0" dirty="0" err="1">
                <a:solidFill>
                  <a:srgbClr val="4A4A4A"/>
                </a:solidFill>
                <a:effectLst/>
                <a:latin typeface="Arial Black" panose="020B0A04020102020204" pitchFamily="34" charset="0"/>
              </a:rPr>
              <a:t>iframes</a:t>
            </a:r>
            <a:endParaRPr lang="en-US" sz="2000" b="0" i="0" dirty="0">
              <a:solidFill>
                <a:srgbClr val="4A4A4A"/>
              </a:solidFill>
              <a:effectLst/>
              <a:latin typeface="Arial Black" panose="020B0A04020102020204" pitchFamily="34" charset="0"/>
            </a:endParaRP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Responsive Image Placeholders</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It’s an all-in-one plugin to boost your WordPress site in minutes.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it features server-level cache and seamless optimization options.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 highly recommend going for this WordPress tool to speed up your site in minutes.</a:t>
            </a:r>
          </a:p>
          <a:p>
            <a:pPr algn="l"/>
            <a:endParaRPr lang="en-US" b="1"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2758216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136B5-E336-4A8F-B639-D8A74E256F8F}"/>
              </a:ext>
            </a:extLst>
          </p:cNvPr>
          <p:cNvSpPr txBox="1"/>
          <p:nvPr/>
        </p:nvSpPr>
        <p:spPr>
          <a:xfrm>
            <a:off x="2801608" y="317500"/>
            <a:ext cx="2169184" cy="584775"/>
          </a:xfrm>
          <a:prstGeom prst="rect">
            <a:avLst/>
          </a:prstGeom>
          <a:noFill/>
        </p:spPr>
        <p:txBody>
          <a:bodyPr wrap="none" rtlCol="0">
            <a:spAutoFit/>
          </a:bodyPr>
          <a:lstStyle/>
          <a:p>
            <a:pPr algn="l"/>
            <a:r>
              <a:rPr lang="en-US" sz="3200" b="1" i="0" dirty="0" err="1">
                <a:solidFill>
                  <a:srgbClr val="4A4A4A"/>
                </a:solidFill>
                <a:effectLst/>
                <a:latin typeface="Arial Black" panose="020B0A04020102020204" pitchFamily="34" charset="0"/>
                <a:hlinkClick r:id="rId2"/>
              </a:rPr>
              <a:t>LiveChat</a:t>
            </a:r>
            <a:endParaRPr lang="en-US" sz="3200" b="1" i="0" dirty="0">
              <a:solidFill>
                <a:srgbClr val="4A4A4A"/>
              </a:solidFill>
              <a:effectLst/>
              <a:latin typeface="Arial Black" panose="020B0A04020102020204" pitchFamily="34" charset="0"/>
            </a:endParaRPr>
          </a:p>
        </p:txBody>
      </p:sp>
      <p:sp>
        <p:nvSpPr>
          <p:cNvPr id="3" name="TextBox 2">
            <a:extLst>
              <a:ext uri="{FF2B5EF4-FFF2-40B4-BE49-F238E27FC236}">
                <a16:creationId xmlns:a16="http://schemas.microsoft.com/office/drawing/2014/main" id="{62F0E19A-F597-46DA-96D8-7DAC28A3BD55}"/>
              </a:ext>
            </a:extLst>
          </p:cNvPr>
          <p:cNvSpPr txBox="1"/>
          <p:nvPr/>
        </p:nvSpPr>
        <p:spPr>
          <a:xfrm>
            <a:off x="140469" y="1346200"/>
            <a:ext cx="7631931" cy="9017853"/>
          </a:xfrm>
          <a:prstGeom prst="rect">
            <a:avLst/>
          </a:prstGeom>
          <a:noFill/>
        </p:spPr>
        <p:txBody>
          <a:bodyPr wrap="square" rtlCol="0">
            <a:spAutoFit/>
          </a:bodyPr>
          <a:lstStyle/>
          <a:p>
            <a:pPr algn="l"/>
            <a:r>
              <a:rPr lang="en-US" sz="2000" b="1" i="0" dirty="0">
                <a:solidFill>
                  <a:srgbClr val="4A4A4A"/>
                </a:solidFill>
                <a:effectLst/>
                <a:latin typeface="Arial Black" panose="020B0A04020102020204" pitchFamily="34" charset="0"/>
              </a:rPr>
              <a:t>Top Conversational WordPress Tool.</a:t>
            </a:r>
          </a:p>
          <a:p>
            <a:pPr algn="l"/>
            <a:r>
              <a:rPr lang="en-US" sz="2000" b="0" i="0" dirty="0">
                <a:solidFill>
                  <a:srgbClr val="4A4A4A"/>
                </a:solidFill>
                <a:effectLst/>
                <a:latin typeface="Arial Black" panose="020B0A04020102020204" pitchFamily="34" charset="0"/>
              </a:rPr>
              <a:t>You may want to offer support or communicate with your site’s visitors for something else.</a:t>
            </a:r>
          </a:p>
          <a:p>
            <a:pPr algn="l"/>
            <a:br>
              <a:rPr lang="en-US" sz="2000" b="0" i="0" dirty="0">
                <a:solidFill>
                  <a:srgbClr val="4A4A4A"/>
                </a:solidFill>
                <a:effectLst/>
                <a:latin typeface="Arial Black" panose="020B0A04020102020204" pitchFamily="34" charset="0"/>
              </a:rPr>
            </a:br>
            <a:r>
              <a:rPr lang="en-US" sz="2000" b="0" i="0" dirty="0" err="1">
                <a:solidFill>
                  <a:srgbClr val="4A4A4A"/>
                </a:solidFill>
                <a:effectLst/>
                <a:latin typeface="Arial Black" panose="020B0A04020102020204" pitchFamily="34" charset="0"/>
              </a:rPr>
              <a:t>LiveChat</a:t>
            </a:r>
            <a:r>
              <a:rPr lang="en-US" sz="2000" b="0" i="0" dirty="0">
                <a:solidFill>
                  <a:srgbClr val="4A4A4A"/>
                </a:solidFill>
                <a:effectLst/>
                <a:latin typeface="Arial Black" panose="020B0A04020102020204" pitchFamily="34" charset="0"/>
              </a:rPr>
              <a:t> comes in handy to increase sales and improve customer service.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It lets you add live chat and support to your WordPress site quickly.</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hlinkClick r:id="rId2"/>
              </a:rPr>
              <a:t>LiveChat.com</a:t>
            </a:r>
            <a:r>
              <a:rPr lang="en-US" sz="2000" b="0" i="0" dirty="0">
                <a:solidFill>
                  <a:srgbClr val="4A4A4A"/>
                </a:solidFill>
                <a:effectLst/>
                <a:latin typeface="Arial Black" panose="020B0A04020102020204" pitchFamily="34" charset="0"/>
              </a:rPr>
              <a:t> has a commendable set of features like:</a:t>
            </a:r>
          </a:p>
          <a:p>
            <a:pPr algn="l"/>
            <a:endParaRPr lang="en-US" sz="2000" b="0" i="0" dirty="0">
              <a:solidFill>
                <a:srgbClr val="4A4A4A"/>
              </a:solidFill>
              <a:effectLst/>
              <a:latin typeface="Arial Black" panose="020B0A04020102020204" pitchFamily="34" charset="0"/>
            </a:endParaRP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Show product cards to make shopping easy</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Offer awesome customer experience</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Automate your chat with AI</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Integrate with over 200 tools like TeamViewer or WooCommerce</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And you can enjoy </a:t>
            </a:r>
            <a:r>
              <a:rPr lang="en-US" sz="2000" b="0" i="0" dirty="0">
                <a:solidFill>
                  <a:srgbClr val="4A4A4A"/>
                </a:solidFill>
                <a:effectLst/>
                <a:latin typeface="Arial Black" panose="020B0A04020102020204" pitchFamily="34" charset="0"/>
                <a:hlinkClick r:id="rId2"/>
              </a:rPr>
              <a:t>LiveChat.com</a:t>
            </a:r>
            <a:r>
              <a:rPr lang="en-US" sz="2000" b="0" i="0" dirty="0">
                <a:solidFill>
                  <a:srgbClr val="4A4A4A"/>
                </a:solidFill>
                <a:effectLst/>
                <a:latin typeface="Arial Black" panose="020B0A04020102020204" pitchFamily="34" charset="0"/>
              </a:rPr>
              <a:t> </a:t>
            </a:r>
            <a:r>
              <a:rPr lang="en-US" sz="2000" b="0" i="0" dirty="0" err="1">
                <a:solidFill>
                  <a:srgbClr val="4A4A4A"/>
                </a:solidFill>
                <a:effectLst/>
                <a:latin typeface="Arial Black" panose="020B0A04020102020204" pitchFamily="34" charset="0"/>
              </a:rPr>
              <a:t>everywhere,from</a:t>
            </a:r>
            <a:r>
              <a:rPr lang="en-US" sz="2000" b="0" i="0" dirty="0">
                <a:solidFill>
                  <a:srgbClr val="4A4A4A"/>
                </a:solidFill>
                <a:effectLst/>
                <a:latin typeface="Arial Black" panose="020B0A04020102020204" pitchFamily="34" charset="0"/>
              </a:rPr>
              <a:t> Messenger to Email and from WhatsApp to SMS.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Yes, you aren’t limited to interacting with your customers on your WordPress website only.</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Go for the </a:t>
            </a:r>
            <a:r>
              <a:rPr lang="en-US" sz="2000" b="0" i="0" dirty="0" err="1">
                <a:solidFill>
                  <a:srgbClr val="4A4A4A"/>
                </a:solidFill>
                <a:effectLst/>
                <a:latin typeface="Arial Black" panose="020B0A04020102020204" pitchFamily="34" charset="0"/>
              </a:rPr>
              <a:t>LiveChat</a:t>
            </a:r>
            <a:r>
              <a:rPr lang="en-US" sz="2000" b="0" i="0" dirty="0">
                <a:solidFill>
                  <a:srgbClr val="4A4A4A"/>
                </a:solidFill>
                <a:effectLst/>
                <a:latin typeface="Arial Black" panose="020B0A04020102020204" pitchFamily="34" charset="0"/>
              </a:rPr>
              <a:t> WordPress plugin if you want to offer quick support.</a:t>
            </a:r>
          </a:p>
          <a:p>
            <a:pPr algn="l"/>
            <a:endParaRPr lang="en-US" sz="2000" dirty="0">
              <a:solidFill>
                <a:srgbClr val="4A4A4A"/>
              </a:solidFill>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4A4A4A"/>
                </a:solidFill>
                <a:effectLst/>
                <a:uLnTx/>
                <a:uFillTx/>
                <a:latin typeface="Arial Black" panose="020B0A04020102020204" pitchFamily="34" charset="0"/>
                <a:cs typeface="Arial"/>
                <a:sym typeface="Arial"/>
              </a:rPr>
              <a:t>For more articles please visit &gt;&gt;&gt; </a:t>
            </a:r>
            <a:r>
              <a:rPr kumimoji="0" lang="en-US" sz="2000" b="1" i="0" u="none" strike="noStrike" kern="0" cap="none" spc="0" normalizeH="0" baseline="0" noProof="0" dirty="0" err="1">
                <a:ln>
                  <a:noFill/>
                </a:ln>
                <a:solidFill>
                  <a:srgbClr val="4A4A4A"/>
                </a:solidFill>
                <a:effectLst/>
                <a:uLnTx/>
                <a:uFillTx/>
                <a:latin typeface="Arial Black" panose="020B0A04020102020204" pitchFamily="34" charset="0"/>
                <a:cs typeface="Arial"/>
                <a:sym typeface="Arial"/>
                <a:hlinkClick r:id="rId3"/>
              </a:rPr>
              <a:t>EwaysMoney</a:t>
            </a:r>
            <a:endParaRPr kumimoji="0" lang="en-US" sz="2000" b="0" i="0" u="none" strike="noStrike" kern="0" cap="none" spc="0" normalizeH="0" baseline="0" noProof="0" dirty="0">
              <a:ln>
                <a:noFill/>
              </a:ln>
              <a:solidFill>
                <a:srgbClr val="4A4A4A"/>
              </a:solidFill>
              <a:effectLst/>
              <a:uLnTx/>
              <a:uFillTx/>
              <a:latin typeface="Arial Black" panose="020B0A04020102020204" pitchFamily="34" charset="0"/>
              <a:cs typeface="Arial"/>
              <a:sym typeface="Arial"/>
            </a:endParaRPr>
          </a:p>
          <a:p>
            <a:pPr algn="l"/>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2375437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589CFB-1EB5-49F6-A86D-6574B5175A5D}"/>
              </a:ext>
            </a:extLst>
          </p:cNvPr>
          <p:cNvSpPr txBox="1"/>
          <p:nvPr/>
        </p:nvSpPr>
        <p:spPr>
          <a:xfrm>
            <a:off x="2283723" y="237133"/>
            <a:ext cx="2900153" cy="584775"/>
          </a:xfrm>
          <a:prstGeom prst="rect">
            <a:avLst/>
          </a:prstGeom>
          <a:noFill/>
        </p:spPr>
        <p:txBody>
          <a:bodyPr wrap="none" rtlCol="0">
            <a:spAutoFit/>
          </a:bodyPr>
          <a:lstStyle/>
          <a:p>
            <a:pPr algn="l"/>
            <a:r>
              <a:rPr lang="en-US" sz="3200" b="1" i="0" dirty="0" err="1">
                <a:solidFill>
                  <a:srgbClr val="4A4A4A"/>
                </a:solidFill>
                <a:effectLst/>
                <a:latin typeface="Arial Black" panose="020B0A04020102020204" pitchFamily="34" charset="0"/>
                <a:hlinkClick r:id="rId2"/>
              </a:rPr>
              <a:t>NameCheap</a:t>
            </a:r>
            <a:endParaRPr lang="en-US" sz="3200" b="1" i="0" dirty="0">
              <a:solidFill>
                <a:srgbClr val="4A4A4A"/>
              </a:solidFill>
              <a:effectLst/>
              <a:latin typeface="Arial Black" panose="020B0A04020102020204" pitchFamily="34" charset="0"/>
            </a:endParaRPr>
          </a:p>
        </p:txBody>
      </p:sp>
      <p:sp>
        <p:nvSpPr>
          <p:cNvPr id="3" name="TextBox 2">
            <a:extLst>
              <a:ext uri="{FF2B5EF4-FFF2-40B4-BE49-F238E27FC236}">
                <a16:creationId xmlns:a16="http://schemas.microsoft.com/office/drawing/2014/main" id="{38F8D615-C991-4F0A-B4D7-88AD8A61D52B}"/>
              </a:ext>
            </a:extLst>
          </p:cNvPr>
          <p:cNvSpPr txBox="1"/>
          <p:nvPr/>
        </p:nvSpPr>
        <p:spPr>
          <a:xfrm>
            <a:off x="88901" y="1511300"/>
            <a:ext cx="7518400" cy="8309967"/>
          </a:xfrm>
          <a:prstGeom prst="rect">
            <a:avLst/>
          </a:prstGeom>
          <a:noFill/>
        </p:spPr>
        <p:txBody>
          <a:bodyPr wrap="square" rtlCol="0">
            <a:spAutoFit/>
          </a:bodyPr>
          <a:lstStyle/>
          <a:p>
            <a:pPr algn="l"/>
            <a:r>
              <a:rPr lang="en-US" sz="2000" b="1" i="0" dirty="0">
                <a:solidFill>
                  <a:srgbClr val="4A4A4A"/>
                </a:solidFill>
                <a:effectLst/>
                <a:latin typeface="Arial Black" panose="020B0A04020102020204" pitchFamily="34" charset="0"/>
              </a:rPr>
              <a:t>Domain Name Provider for WordPress Sites &amp; Blogs.</a:t>
            </a:r>
          </a:p>
          <a:p>
            <a:pPr algn="l"/>
            <a:endParaRPr lang="en-US" sz="2000" b="1"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Are you looking for a cheap domain name for your WordPress site?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hlinkClick r:id="rId2"/>
              </a:rPr>
              <a:t>Namecheap.com</a:t>
            </a:r>
            <a:r>
              <a:rPr lang="en-US" sz="2000" b="0" i="0" dirty="0">
                <a:solidFill>
                  <a:srgbClr val="4A4A4A"/>
                </a:solidFill>
                <a:effectLst/>
                <a:latin typeface="Arial Black" panose="020B0A04020102020204" pitchFamily="34" charset="0"/>
              </a:rPr>
              <a:t> is the best option available in the market right now.</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You can register a domain name for as low as $0.99 for the first year.</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Every domain comes with:</a:t>
            </a:r>
          </a:p>
          <a:p>
            <a:pPr algn="l"/>
            <a:endParaRPr lang="en-US" sz="2000" b="0" i="0" dirty="0">
              <a:solidFill>
                <a:srgbClr val="4A4A4A"/>
              </a:solidFill>
              <a:effectLst/>
              <a:latin typeface="Arial Black" panose="020B0A04020102020204" pitchFamily="34" charset="0"/>
            </a:endParaRP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 24/7 support</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Full DNS access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Free domain privacy</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Detailed knowledge base</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Free migration if you want to host as well</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And it’s not just about the domains.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hlinkClick r:id="rId2"/>
              </a:rPr>
              <a:t>NameCheap.com</a:t>
            </a:r>
            <a:r>
              <a:rPr lang="en-US" sz="2000" b="0" i="0" dirty="0">
                <a:solidFill>
                  <a:srgbClr val="4A4A4A"/>
                </a:solidFill>
                <a:effectLst/>
                <a:latin typeface="Arial Black" panose="020B0A04020102020204" pitchFamily="34" charset="0"/>
              </a:rPr>
              <a:t> also offers hosting, </a:t>
            </a:r>
            <a:r>
              <a:rPr lang="en-US" sz="2000" b="0" i="0" dirty="0" err="1">
                <a:solidFill>
                  <a:srgbClr val="4A4A4A"/>
                </a:solidFill>
                <a:effectLst/>
                <a:latin typeface="Arial Black" panose="020B0A04020102020204" pitchFamily="34" charset="0"/>
              </a:rPr>
              <a:t>PositiveSSL</a:t>
            </a:r>
            <a:r>
              <a:rPr lang="en-US" sz="2000" b="0" i="0" dirty="0">
                <a:solidFill>
                  <a:srgbClr val="4A4A4A"/>
                </a:solidFill>
                <a:effectLst/>
                <a:latin typeface="Arial Black" panose="020B0A04020102020204" pitchFamily="34" charset="0"/>
              </a:rPr>
              <a:t> wildcard, VPN, and more.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It also provides email hosting services for as low as $0.74 per month.</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Other domain name registrants include </a:t>
            </a:r>
            <a:r>
              <a:rPr lang="en-US" sz="2000" b="0" i="0" dirty="0">
                <a:solidFill>
                  <a:srgbClr val="4A4A4A"/>
                </a:solidFill>
                <a:effectLst/>
                <a:latin typeface="Arial Black" panose="020B0A04020102020204" pitchFamily="34" charset="0"/>
                <a:hlinkClick r:id="rId3"/>
              </a:rPr>
              <a:t>Bluehost.com</a:t>
            </a:r>
            <a:r>
              <a:rPr lang="en-US" sz="2000" b="0" i="0" dirty="0">
                <a:solidFill>
                  <a:srgbClr val="4A4A4A"/>
                </a:solidFill>
                <a:effectLst/>
                <a:latin typeface="Arial Black" panose="020B0A04020102020204" pitchFamily="34" charset="0"/>
              </a:rPr>
              <a:t> and Google Domains.</a:t>
            </a:r>
          </a:p>
          <a:p>
            <a:pPr algn="l"/>
            <a:endParaRPr lang="en-US" b="1"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844274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0D68D1-5960-4A8F-A477-6136FB3B18F2}"/>
              </a:ext>
            </a:extLst>
          </p:cNvPr>
          <p:cNvSpPr txBox="1"/>
          <p:nvPr/>
        </p:nvSpPr>
        <p:spPr>
          <a:xfrm>
            <a:off x="3178314" y="193367"/>
            <a:ext cx="1415772" cy="646331"/>
          </a:xfrm>
          <a:prstGeom prst="rect">
            <a:avLst/>
          </a:prstGeom>
          <a:noFill/>
        </p:spPr>
        <p:txBody>
          <a:bodyPr wrap="none" rtlCol="0">
            <a:spAutoFit/>
          </a:bodyPr>
          <a:lstStyle/>
          <a:p>
            <a:pPr algn="l"/>
            <a:r>
              <a:rPr lang="en-US" sz="3600" b="1" i="0" dirty="0" err="1">
                <a:solidFill>
                  <a:srgbClr val="4A4A4A"/>
                </a:solidFill>
                <a:effectLst/>
                <a:latin typeface="Arial Black" panose="020B0A04020102020204" pitchFamily="34" charset="0"/>
                <a:hlinkClick r:id="rId2"/>
              </a:rPr>
              <a:t>Vultr</a:t>
            </a:r>
            <a:endParaRPr lang="en-US" sz="3600" b="1" i="0" dirty="0">
              <a:solidFill>
                <a:srgbClr val="4A4A4A"/>
              </a:solidFill>
              <a:effectLst/>
              <a:latin typeface="Arial Black" panose="020B0A04020102020204" pitchFamily="34" charset="0"/>
            </a:endParaRPr>
          </a:p>
        </p:txBody>
      </p:sp>
      <p:sp>
        <p:nvSpPr>
          <p:cNvPr id="3" name="TextBox 2">
            <a:extLst>
              <a:ext uri="{FF2B5EF4-FFF2-40B4-BE49-F238E27FC236}">
                <a16:creationId xmlns:a16="http://schemas.microsoft.com/office/drawing/2014/main" id="{6295F11E-C6D1-41C3-89B2-C8E3CB1CEC19}"/>
              </a:ext>
            </a:extLst>
          </p:cNvPr>
          <p:cNvSpPr txBox="1"/>
          <p:nvPr/>
        </p:nvSpPr>
        <p:spPr>
          <a:xfrm>
            <a:off x="101601" y="1143000"/>
            <a:ext cx="7493000" cy="8309967"/>
          </a:xfrm>
          <a:prstGeom prst="rect">
            <a:avLst/>
          </a:prstGeom>
          <a:noFill/>
        </p:spPr>
        <p:txBody>
          <a:bodyPr wrap="square" rtlCol="0">
            <a:spAutoFit/>
          </a:bodyPr>
          <a:lstStyle/>
          <a:p>
            <a:pPr algn="l"/>
            <a:r>
              <a:rPr lang="en-US" sz="2000" b="1" i="0" dirty="0">
                <a:solidFill>
                  <a:srgbClr val="4A4A4A"/>
                </a:solidFill>
                <a:effectLst/>
                <a:latin typeface="Arial Black" panose="020B0A04020102020204" pitchFamily="34" charset="0"/>
              </a:rPr>
              <a:t>Premium Hosting Service.</a:t>
            </a:r>
          </a:p>
          <a:p>
            <a:pPr algn="l"/>
            <a:r>
              <a:rPr lang="en-US" sz="2000" b="0" i="0" dirty="0">
                <a:solidFill>
                  <a:srgbClr val="4A4A4A"/>
                </a:solidFill>
                <a:effectLst/>
                <a:latin typeface="Arial Black" panose="020B0A04020102020204" pitchFamily="34" charset="0"/>
              </a:rPr>
              <a:t>You’ll love two things about </a:t>
            </a:r>
            <a:r>
              <a:rPr lang="en-US" sz="2000" b="0" i="0" dirty="0">
                <a:solidFill>
                  <a:srgbClr val="4A4A4A"/>
                </a:solidFill>
                <a:effectLst/>
                <a:latin typeface="Arial Black" panose="020B0A04020102020204" pitchFamily="34" charset="0"/>
                <a:hlinkClick r:id="rId2"/>
              </a:rPr>
              <a:t>Vultr.com</a:t>
            </a:r>
            <a:r>
              <a:rPr lang="en-US" sz="2000" b="0" i="0" dirty="0">
                <a:solidFill>
                  <a:srgbClr val="4A4A4A"/>
                </a:solidFill>
                <a:effectLst/>
                <a:latin typeface="Arial Black" panose="020B0A04020102020204" pitchFamily="34" charset="0"/>
              </a:rPr>
              <a:t> , low prices and fast hosting.</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Go for it if you want to start with a solid foot.</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The premium hosting service offers three dedicated server options.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As for VPS, you can choose what’s best for you , the number of CPU cores, RAM, and more.</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All the </a:t>
            </a:r>
            <a:r>
              <a:rPr lang="en-US" sz="2000" b="0" i="0" dirty="0" err="1">
                <a:solidFill>
                  <a:srgbClr val="4A4A4A"/>
                </a:solidFill>
                <a:effectLst/>
                <a:latin typeface="Arial Black" panose="020B0A04020102020204" pitchFamily="34" charset="0"/>
              </a:rPr>
              <a:t>Vultr</a:t>
            </a:r>
            <a:r>
              <a:rPr lang="en-US" sz="2000" b="0" i="0" dirty="0">
                <a:solidFill>
                  <a:srgbClr val="4A4A4A"/>
                </a:solidFill>
                <a:effectLst/>
                <a:latin typeface="Arial Black" panose="020B0A04020102020204" pitchFamily="34" charset="0"/>
              </a:rPr>
              <a:t> plans include:</a:t>
            </a:r>
          </a:p>
          <a:p>
            <a:pPr algn="l"/>
            <a:endParaRPr lang="en-US" sz="2000" b="0" i="0" dirty="0">
              <a:solidFill>
                <a:srgbClr val="4A4A4A"/>
              </a:solidFill>
              <a:effectLst/>
              <a:latin typeface="Arial Black" panose="020B0A04020102020204" pitchFamily="34" charset="0"/>
            </a:endParaRP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Root access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VNC access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Website builder</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Dedicated IP address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Unlimited number of domains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Web interface reboot capability </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Access to OS installation and management</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You can use the colocation services, security features, and backups as well.</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hlinkClick r:id="rId2"/>
              </a:rPr>
              <a:t>Vultr.com</a:t>
            </a:r>
            <a:r>
              <a:rPr lang="en-US" sz="2000" b="0" i="0" dirty="0">
                <a:solidFill>
                  <a:srgbClr val="4A4A4A"/>
                </a:solidFill>
                <a:effectLst/>
                <a:latin typeface="Arial Black" panose="020B0A04020102020204" pitchFamily="34" charset="0"/>
              </a:rPr>
              <a:t> facilitates easy up-and-down scaling.</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It’s a professional VPS that owns its data centers as well.</a:t>
            </a:r>
          </a:p>
          <a:p>
            <a:pPr algn="l"/>
            <a:endParaRPr lang="en-US" b="1"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2984382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D444C5-A9E6-44A2-B002-3CC2176512EA}"/>
              </a:ext>
            </a:extLst>
          </p:cNvPr>
          <p:cNvSpPr txBox="1"/>
          <p:nvPr/>
        </p:nvSpPr>
        <p:spPr>
          <a:xfrm>
            <a:off x="1878278" y="304800"/>
            <a:ext cx="4015843" cy="584775"/>
          </a:xfrm>
          <a:prstGeom prst="rect">
            <a:avLst/>
          </a:prstGeom>
          <a:noFill/>
        </p:spPr>
        <p:txBody>
          <a:bodyPr wrap="none" rtlCol="0">
            <a:spAutoFit/>
          </a:bodyPr>
          <a:lstStyle/>
          <a:p>
            <a:pPr algn="l"/>
            <a:r>
              <a:rPr lang="en-US" sz="3200" b="1" i="0" dirty="0">
                <a:solidFill>
                  <a:srgbClr val="4A4A4A"/>
                </a:solidFill>
                <a:effectLst/>
                <a:latin typeface="Arial Black" panose="020B0A04020102020204" pitchFamily="34" charset="0"/>
                <a:hlinkClick r:id="rId2"/>
              </a:rPr>
              <a:t>Slider Revolution</a:t>
            </a:r>
            <a:endParaRPr lang="en-US" sz="3200" b="1" i="0" dirty="0">
              <a:solidFill>
                <a:srgbClr val="4A4A4A"/>
              </a:solidFill>
              <a:effectLst/>
              <a:latin typeface="Arial Black" panose="020B0A04020102020204" pitchFamily="34" charset="0"/>
            </a:endParaRPr>
          </a:p>
        </p:txBody>
      </p:sp>
      <p:sp>
        <p:nvSpPr>
          <p:cNvPr id="3" name="TextBox 2">
            <a:extLst>
              <a:ext uri="{FF2B5EF4-FFF2-40B4-BE49-F238E27FC236}">
                <a16:creationId xmlns:a16="http://schemas.microsoft.com/office/drawing/2014/main" id="{449A3C64-3BFD-413F-8EC3-F980C45A9634}"/>
              </a:ext>
            </a:extLst>
          </p:cNvPr>
          <p:cNvSpPr txBox="1"/>
          <p:nvPr/>
        </p:nvSpPr>
        <p:spPr>
          <a:xfrm>
            <a:off x="114299" y="1270000"/>
            <a:ext cx="7543800" cy="8617744"/>
          </a:xfrm>
          <a:prstGeom prst="rect">
            <a:avLst/>
          </a:prstGeom>
          <a:noFill/>
        </p:spPr>
        <p:txBody>
          <a:bodyPr wrap="square" rtlCol="0">
            <a:spAutoFit/>
          </a:bodyPr>
          <a:lstStyle/>
          <a:p>
            <a:pPr algn="l"/>
            <a:r>
              <a:rPr lang="en-US" sz="2000" b="1" i="0" dirty="0">
                <a:solidFill>
                  <a:srgbClr val="4A4A4A"/>
                </a:solidFill>
                <a:effectLst/>
                <a:latin typeface="Arial Black" panose="020B0A04020102020204" pitchFamily="34" charset="0"/>
              </a:rPr>
              <a:t>Premium WordPress Slider.</a:t>
            </a:r>
          </a:p>
          <a:p>
            <a:pPr algn="l"/>
            <a:r>
              <a:rPr lang="en-US" sz="2000" b="0" i="0" dirty="0">
                <a:solidFill>
                  <a:srgbClr val="4A4A4A"/>
                </a:solidFill>
                <a:effectLst/>
                <a:latin typeface="Arial Black" panose="020B0A04020102020204" pitchFamily="34" charset="0"/>
              </a:rPr>
              <a:t>It started as a plugin to insert a slider into your WordPress pages and posts in 2012.</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But it has evolved into something more than just a WordPress slider plugin.</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Today, you can design your WordPress site or blog with this plugin.</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Here are the top features of </a:t>
            </a:r>
            <a:r>
              <a:rPr lang="en-US" sz="2000" b="0" i="0" dirty="0">
                <a:solidFill>
                  <a:srgbClr val="4A4A4A"/>
                </a:solidFill>
                <a:effectLst/>
                <a:latin typeface="Arial Black" panose="020B0A04020102020204" pitchFamily="34" charset="0"/>
                <a:hlinkClick r:id="rId2"/>
              </a:rPr>
              <a:t>Sliderrevolution.com</a:t>
            </a:r>
            <a:endParaRPr lang="en-US" sz="2000" b="0" i="0" dirty="0">
              <a:solidFill>
                <a:srgbClr val="4A4A4A"/>
              </a:solidFill>
              <a:effectLst/>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Drag and drop editor</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Eye-grabbing’ Hero’ sections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200+ Templates for websites, content, and media</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Stunning design elements including sliders and carousels</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There’s an extensive library of everything related to designing your website or blog on WordPress.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you can make any image interactive with over 25 add-ons.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Change from dynamic range to overall looks and feel of sliders.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hlinkClick r:id="rId2"/>
              </a:rPr>
              <a:t>Sliderrevolution.com</a:t>
            </a:r>
            <a:r>
              <a:rPr lang="en-US" sz="2000" b="0" i="0" dirty="0">
                <a:solidFill>
                  <a:srgbClr val="4A4A4A"/>
                </a:solidFill>
                <a:effectLst/>
                <a:latin typeface="Arial Black" panose="020B0A04020102020204" pitchFamily="34" charset="0"/>
              </a:rPr>
              <a:t> It’s a brilliant WordPress tool to design your sites.</a:t>
            </a:r>
          </a:p>
          <a:p>
            <a:pPr algn="l"/>
            <a:endParaRPr lang="en-US" b="1"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1306912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E905A-9C1C-4EE8-8030-26982FE54CEE}"/>
              </a:ext>
            </a:extLst>
          </p:cNvPr>
          <p:cNvSpPr txBox="1"/>
          <p:nvPr/>
        </p:nvSpPr>
        <p:spPr>
          <a:xfrm>
            <a:off x="2344751" y="244792"/>
            <a:ext cx="3082895" cy="646331"/>
          </a:xfrm>
          <a:prstGeom prst="rect">
            <a:avLst/>
          </a:prstGeom>
          <a:noFill/>
        </p:spPr>
        <p:txBody>
          <a:bodyPr wrap="none" rtlCol="0">
            <a:spAutoFit/>
          </a:bodyPr>
          <a:lstStyle/>
          <a:p>
            <a:r>
              <a:rPr lang="en-US" sz="3600" b="0" i="0" dirty="0" err="1">
                <a:effectLst/>
                <a:latin typeface="Arial Black" panose="020B0A04020102020204" pitchFamily="34" charset="0"/>
                <a:hlinkClick r:id="rId2"/>
              </a:rPr>
              <a:t>PrettyLinks</a:t>
            </a:r>
            <a:endParaRPr lang="el-GR" sz="3600" dirty="0"/>
          </a:p>
        </p:txBody>
      </p:sp>
      <p:sp>
        <p:nvSpPr>
          <p:cNvPr id="3" name="TextBox 2">
            <a:extLst>
              <a:ext uri="{FF2B5EF4-FFF2-40B4-BE49-F238E27FC236}">
                <a16:creationId xmlns:a16="http://schemas.microsoft.com/office/drawing/2014/main" id="{0DBAE43C-F5BB-4DF6-AF0D-03694FDC0D6A}"/>
              </a:ext>
            </a:extLst>
          </p:cNvPr>
          <p:cNvSpPr txBox="1"/>
          <p:nvPr/>
        </p:nvSpPr>
        <p:spPr>
          <a:xfrm>
            <a:off x="146049" y="1103531"/>
            <a:ext cx="7480300" cy="8710077"/>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Affiliate WordPress Plugin.</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I’m in love with </a:t>
            </a:r>
            <a:r>
              <a:rPr lang="en-US" sz="2000" b="0" i="0" dirty="0">
                <a:solidFill>
                  <a:srgbClr val="4A4A4A"/>
                </a:solidFill>
                <a:effectLst/>
                <a:latin typeface="Arial Black" panose="020B0A04020102020204" pitchFamily="34" charset="0"/>
                <a:hlinkClick r:id="rId2"/>
              </a:rPr>
              <a:t>PrettyLinks.com</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It’s a must-have WordPress tool for affiliate marketers.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It also helps you cloak your affiliate links on the go.</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it’s important for affiliate marketing</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because of increased trust in your audience.</a:t>
            </a:r>
          </a:p>
          <a:p>
            <a:pPr algn="l"/>
            <a:endParaRPr lang="en-US" sz="2000" b="0" i="0" dirty="0">
              <a:solidFill>
                <a:srgbClr val="4A4A4A"/>
              </a:solidFill>
              <a:effectLst/>
              <a:latin typeface="Arial Black" panose="020B0A04020102020204" pitchFamily="34" charset="0"/>
            </a:endParaRP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Creates </a:t>
            </a:r>
            <a:r>
              <a:rPr lang="en-US" sz="2000" b="0" i="0" dirty="0" err="1">
                <a:solidFill>
                  <a:srgbClr val="4A4A4A"/>
                </a:solidFill>
                <a:effectLst/>
                <a:latin typeface="Arial Black" panose="020B0A04020102020204" pitchFamily="34" charset="0"/>
              </a:rPr>
              <a:t>speakable</a:t>
            </a:r>
            <a:r>
              <a:rPr lang="en-US" sz="2000" b="0" i="0" dirty="0">
                <a:solidFill>
                  <a:srgbClr val="4A4A4A"/>
                </a:solidFill>
                <a:effectLst/>
                <a:latin typeface="Arial Black" panose="020B0A04020102020204" pitchFamily="34" charset="0"/>
              </a:rPr>
              <a:t> links for podcasters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It helps attribute your links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Replaces specific words into affiliate links automatically</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Imports and exports all the data and functions</a:t>
            </a:r>
          </a:p>
          <a:p>
            <a:pPr algn="l"/>
            <a:r>
              <a:rPr lang="en-US" sz="2000" b="0" i="0" dirty="0">
                <a:solidFill>
                  <a:srgbClr val="4A4A4A"/>
                </a:solidFill>
                <a:effectLst/>
                <a:latin typeface="Arial Black" panose="020B0A04020102020204" pitchFamily="34" charset="0"/>
              </a:rPr>
              <a:t> </a:t>
            </a:r>
          </a:p>
          <a:p>
            <a:pPr algn="l"/>
            <a:r>
              <a:rPr lang="en-US" sz="2000" b="0" i="0" dirty="0">
                <a:solidFill>
                  <a:srgbClr val="4A4A4A"/>
                </a:solidFill>
                <a:effectLst/>
                <a:latin typeface="Arial Black" panose="020B0A04020102020204" pitchFamily="34" charset="0"/>
              </a:rPr>
              <a:t>You must use </a:t>
            </a:r>
            <a:r>
              <a:rPr lang="en-US" sz="2000" b="0" i="0" dirty="0">
                <a:solidFill>
                  <a:srgbClr val="4A4A4A"/>
                </a:solidFill>
                <a:effectLst/>
                <a:latin typeface="Arial Black" panose="020B0A04020102020204" pitchFamily="34" charset="0"/>
                <a:hlinkClick r:id="rId2"/>
              </a:rPr>
              <a:t>PrettyLinks.com</a:t>
            </a:r>
            <a:r>
              <a:rPr lang="en-US" sz="2000" b="0" i="0" dirty="0">
                <a:solidFill>
                  <a:srgbClr val="4A4A4A"/>
                </a:solidFill>
                <a:effectLst/>
                <a:latin typeface="Arial Black" panose="020B0A04020102020204" pitchFamily="34" charset="0"/>
              </a:rPr>
              <a:t> to cloak your affiliate links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in your posts and emails.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Mailchimp doesn’t allow affiliate marketing links in your emails.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But with </a:t>
            </a:r>
            <a:r>
              <a:rPr lang="en-US" sz="2000" b="0" i="0" dirty="0">
                <a:solidFill>
                  <a:srgbClr val="4A4A4A"/>
                </a:solidFill>
                <a:effectLst/>
                <a:latin typeface="Arial Black" panose="020B0A04020102020204" pitchFamily="34" charset="0"/>
                <a:hlinkClick r:id="rId2"/>
              </a:rPr>
              <a:t>PrettyLinks.com</a:t>
            </a:r>
            <a:r>
              <a:rPr lang="en-US" sz="2000" b="0" i="0" dirty="0">
                <a:solidFill>
                  <a:srgbClr val="4A4A4A"/>
                </a:solidFill>
                <a:effectLst/>
                <a:latin typeface="Arial Black" panose="020B0A04020102020204" pitchFamily="34" charset="0"/>
              </a:rPr>
              <a:t> you do it seamlessly.</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 believe it’s a must-have WordPress plugin for marketers.</a:t>
            </a:r>
          </a:p>
          <a:p>
            <a:endParaRPr lang="el-GR" sz="2000" dirty="0"/>
          </a:p>
        </p:txBody>
      </p:sp>
    </p:spTree>
    <p:extLst>
      <p:ext uri="{BB962C8B-B14F-4D97-AF65-F5344CB8AC3E}">
        <p14:creationId xmlns:p14="http://schemas.microsoft.com/office/powerpoint/2010/main" val="1678781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AB0E10-22E7-4E00-899A-89C8F96BFC0A}"/>
              </a:ext>
            </a:extLst>
          </p:cNvPr>
          <p:cNvSpPr txBox="1"/>
          <p:nvPr/>
        </p:nvSpPr>
        <p:spPr>
          <a:xfrm>
            <a:off x="1972855" y="254000"/>
            <a:ext cx="3826689" cy="646331"/>
          </a:xfrm>
          <a:prstGeom prst="rect">
            <a:avLst/>
          </a:prstGeom>
          <a:noFill/>
        </p:spPr>
        <p:txBody>
          <a:bodyPr wrap="none" rtlCol="0">
            <a:spAutoFit/>
          </a:bodyPr>
          <a:lstStyle/>
          <a:p>
            <a:pPr algn="l"/>
            <a:r>
              <a:rPr lang="en-US" sz="3600" b="1" i="0" dirty="0" err="1">
                <a:solidFill>
                  <a:srgbClr val="4A4A4A"/>
                </a:solidFill>
                <a:effectLst/>
                <a:latin typeface="Arial Black" panose="020B0A04020102020204" pitchFamily="34" charset="0"/>
                <a:hlinkClick r:id="rId2"/>
              </a:rPr>
              <a:t>OptimizePress</a:t>
            </a:r>
            <a:endParaRPr lang="en-US" sz="3600" b="1" i="0" dirty="0">
              <a:solidFill>
                <a:srgbClr val="4A4A4A"/>
              </a:solidFill>
              <a:effectLst/>
              <a:latin typeface="Arial Black" panose="020B0A04020102020204" pitchFamily="34" charset="0"/>
            </a:endParaRPr>
          </a:p>
        </p:txBody>
      </p:sp>
      <p:sp>
        <p:nvSpPr>
          <p:cNvPr id="3" name="TextBox 2">
            <a:extLst>
              <a:ext uri="{FF2B5EF4-FFF2-40B4-BE49-F238E27FC236}">
                <a16:creationId xmlns:a16="http://schemas.microsoft.com/office/drawing/2014/main" id="{C3158B9F-6A8E-4DA0-AA8B-0AD662B74E2D}"/>
              </a:ext>
            </a:extLst>
          </p:cNvPr>
          <p:cNvSpPr txBox="1"/>
          <p:nvPr/>
        </p:nvSpPr>
        <p:spPr>
          <a:xfrm>
            <a:off x="184149" y="1371600"/>
            <a:ext cx="7404100" cy="8094524"/>
          </a:xfrm>
          <a:prstGeom prst="rect">
            <a:avLst/>
          </a:prstGeom>
          <a:noFill/>
        </p:spPr>
        <p:txBody>
          <a:bodyPr wrap="square" rtlCol="0">
            <a:spAutoFit/>
          </a:bodyPr>
          <a:lstStyle/>
          <a:p>
            <a:pPr algn="l"/>
            <a:r>
              <a:rPr lang="en-US" sz="2000" b="1" i="0" dirty="0">
                <a:solidFill>
                  <a:srgbClr val="4A4A4A"/>
                </a:solidFill>
                <a:effectLst/>
                <a:latin typeface="Arial Black" panose="020B0A04020102020204" pitchFamily="34" charset="0"/>
              </a:rPr>
              <a:t>WordPress Landing Page Builder.</a:t>
            </a:r>
          </a:p>
          <a:p>
            <a:pPr algn="l"/>
            <a:endParaRPr lang="en-US" sz="2000" b="1"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Whether you’re a marketer or entrepreneur, you need a landing page.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if you love WordPress like me, you must go for </a:t>
            </a:r>
            <a:r>
              <a:rPr lang="en-US" sz="2000" b="0" i="0" dirty="0">
                <a:solidFill>
                  <a:srgbClr val="4A4A4A"/>
                </a:solidFill>
                <a:effectLst/>
                <a:latin typeface="Arial Black" panose="020B0A04020102020204" pitchFamily="34" charset="0"/>
                <a:hlinkClick r:id="rId2"/>
              </a:rPr>
              <a:t>OptimizePress.com</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 simple plugin to create stunning landing pages.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It’s an excellent software to create digital products and membership sites as well.</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Here are fantastic features of </a:t>
            </a:r>
            <a:r>
              <a:rPr lang="en-US" sz="2000" b="0" i="0" dirty="0">
                <a:solidFill>
                  <a:srgbClr val="4A4A4A"/>
                </a:solidFill>
                <a:effectLst/>
                <a:latin typeface="Arial Black" panose="020B0A04020102020204" pitchFamily="34" charset="0"/>
                <a:hlinkClick r:id="rId2"/>
              </a:rPr>
              <a:t>OptimizePress.com</a:t>
            </a:r>
            <a:endParaRPr lang="en-US" sz="2000" b="0" i="0" dirty="0">
              <a:solidFill>
                <a:srgbClr val="4A4A4A"/>
              </a:solidFill>
              <a:effectLst/>
              <a:latin typeface="Arial Black" panose="020B0A04020102020204" pitchFamily="34" charset="0"/>
            </a:endParaRPr>
          </a:p>
          <a:p>
            <a:pPr algn="l"/>
            <a:endParaRPr lang="en-US" sz="2000" b="0" i="0" dirty="0">
              <a:solidFill>
                <a:srgbClr val="4A4A4A"/>
              </a:solidFill>
              <a:effectLst/>
              <a:latin typeface="Arial Black" panose="020B0A04020102020204" pitchFamily="34" charset="0"/>
            </a:endParaRP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Create opt-ins and landing pages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Offer deals and create sales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Build lead and sales funnels</a:t>
            </a:r>
          </a:p>
          <a:p>
            <a:pPr algn="l">
              <a:buFont typeface="Arial" panose="020B0604020202020204" pitchFamily="34" charset="0"/>
              <a:buChar char="•"/>
            </a:pPr>
            <a:r>
              <a:rPr lang="en-US" sz="2000" b="0" i="0" dirty="0">
                <a:solidFill>
                  <a:srgbClr val="4A4A4A"/>
                </a:solidFill>
                <a:effectLst/>
                <a:latin typeface="Arial Black" panose="020B0A04020102020204" pitchFamily="34" charset="0"/>
              </a:rPr>
              <a:t>Analyze stats and optimize accordingly</a:t>
            </a:r>
          </a:p>
          <a:p>
            <a:pPr algn="l"/>
            <a:endParaRPr lang="en-US" sz="2000" b="0" i="0" dirty="0">
              <a:solidFill>
                <a:srgbClr val="4A4A4A"/>
              </a:solidFill>
              <a:effectLst/>
              <a:latin typeface="Arial Black" panose="020B0A04020102020204" pitchFamily="34" charset="0"/>
            </a:endParaRPr>
          </a:p>
          <a:p>
            <a:pPr algn="l"/>
            <a:r>
              <a:rPr lang="en-US" sz="2000" b="0" i="0" dirty="0">
                <a:solidFill>
                  <a:srgbClr val="4A4A4A"/>
                </a:solidFill>
                <a:effectLst/>
                <a:latin typeface="Arial Black" panose="020B0A04020102020204" pitchFamily="34" charset="0"/>
              </a:rPr>
              <a:t>That’s everything you need to sell your products and services online.</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hlinkClick r:id="rId2"/>
              </a:rPr>
              <a:t>OptimizePress.com</a:t>
            </a:r>
            <a:r>
              <a:rPr lang="en-US" sz="2000" b="0" i="0" dirty="0">
                <a:solidFill>
                  <a:srgbClr val="4A4A4A"/>
                </a:solidFill>
                <a:effectLst/>
                <a:latin typeface="Arial Black" panose="020B0A04020102020204" pitchFamily="34" charset="0"/>
              </a:rPr>
              <a:t> has got you covered if you want to create lead</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magnet pages or webinar registration posts.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It also helps you create exit pop forms and email confirmation pages as well.</a:t>
            </a:r>
          </a:p>
          <a:p>
            <a:pPr algn="l"/>
            <a:endParaRPr lang="en-US" sz="2000" b="1"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1103554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0A776F-E0DE-413E-846C-530E7E1E58F5}"/>
              </a:ext>
            </a:extLst>
          </p:cNvPr>
          <p:cNvSpPr txBox="1"/>
          <p:nvPr/>
        </p:nvSpPr>
        <p:spPr>
          <a:xfrm>
            <a:off x="1257300" y="457200"/>
            <a:ext cx="4929555" cy="954107"/>
          </a:xfrm>
          <a:prstGeom prst="rect">
            <a:avLst/>
          </a:prstGeom>
          <a:noFill/>
        </p:spPr>
        <p:txBody>
          <a:bodyPr wrap="none" rtlCol="0">
            <a:spAutoFit/>
          </a:bodyPr>
          <a:lstStyle/>
          <a:p>
            <a:r>
              <a:rPr lang="en-US" sz="2800" b="0" i="0" dirty="0">
                <a:solidFill>
                  <a:schemeClr val="accent1"/>
                </a:solidFill>
                <a:effectLst/>
                <a:latin typeface="Arial Black" panose="020B0A04020102020204" pitchFamily="34" charset="0"/>
              </a:rPr>
              <a:t>Other WordPress Tools, </a:t>
            </a:r>
          </a:p>
          <a:p>
            <a:r>
              <a:rPr lang="en-US" sz="2800" dirty="0">
                <a:solidFill>
                  <a:schemeClr val="accent1"/>
                </a:solidFill>
                <a:latin typeface="Arial Black" panose="020B0A04020102020204" pitchFamily="34" charset="0"/>
              </a:rPr>
              <a:t>  </a:t>
            </a:r>
            <a:r>
              <a:rPr lang="en-US" sz="2800" b="0" i="0" dirty="0">
                <a:solidFill>
                  <a:schemeClr val="accent1"/>
                </a:solidFill>
                <a:effectLst/>
                <a:latin typeface="Arial Black" panose="020B0A04020102020204" pitchFamily="34" charset="0"/>
              </a:rPr>
              <a:t>Themes, and Scripts</a:t>
            </a:r>
            <a:endParaRPr lang="el-GR" sz="2800" dirty="0">
              <a:solidFill>
                <a:schemeClr val="accent1"/>
              </a:solidFill>
            </a:endParaRPr>
          </a:p>
        </p:txBody>
      </p:sp>
      <p:sp>
        <p:nvSpPr>
          <p:cNvPr id="3" name="TextBox 2">
            <a:extLst>
              <a:ext uri="{FF2B5EF4-FFF2-40B4-BE49-F238E27FC236}">
                <a16:creationId xmlns:a16="http://schemas.microsoft.com/office/drawing/2014/main" id="{51C12790-3ADB-4E46-B133-78104EA7F270}"/>
              </a:ext>
            </a:extLst>
          </p:cNvPr>
          <p:cNvSpPr txBox="1"/>
          <p:nvPr/>
        </p:nvSpPr>
        <p:spPr>
          <a:xfrm>
            <a:off x="190500" y="1705213"/>
            <a:ext cx="7327900" cy="8094524"/>
          </a:xfrm>
          <a:prstGeom prst="rect">
            <a:avLst/>
          </a:prstGeom>
          <a:noFill/>
        </p:spPr>
        <p:txBody>
          <a:bodyPr wrap="square" rtlCol="0">
            <a:spAutoFit/>
          </a:bodyPr>
          <a:lstStyle/>
          <a:p>
            <a:pPr algn="l"/>
            <a:r>
              <a:rPr lang="en-US" sz="2000" b="0" i="0" dirty="0">
                <a:solidFill>
                  <a:srgbClr val="4A4A4A"/>
                </a:solidFill>
                <a:effectLst/>
                <a:latin typeface="Arial Black" panose="020B0A04020102020204" pitchFamily="34" charset="0"/>
              </a:rPr>
              <a:t>If this is not enough for you, there are many developers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creating something new daily.</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You can find a lot more WordPress tools and plugins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from </a:t>
            </a:r>
            <a:r>
              <a:rPr lang="en-US" sz="2000" b="0" i="0" dirty="0" err="1">
                <a:solidFill>
                  <a:srgbClr val="4A4A4A"/>
                </a:solidFill>
                <a:effectLst/>
                <a:latin typeface="Arial Black" panose="020B0A04020102020204" pitchFamily="34" charset="0"/>
                <a:hlinkClick r:id="rId2"/>
              </a:rPr>
              <a:t>CodeCanyon</a:t>
            </a:r>
            <a:r>
              <a:rPr lang="en-US" sz="2000" b="0" i="0" dirty="0">
                <a:solidFill>
                  <a:srgbClr val="4A4A4A"/>
                </a:solidFill>
                <a:effectLst/>
                <a:latin typeface="Arial Black" panose="020B0A04020102020204" pitchFamily="34" charset="0"/>
              </a:rPr>
              <a:t> and </a:t>
            </a:r>
            <a:r>
              <a:rPr lang="en-US" sz="2000" b="0" i="0" dirty="0" err="1">
                <a:solidFill>
                  <a:srgbClr val="4A4A4A"/>
                </a:solidFill>
                <a:effectLst/>
                <a:latin typeface="Arial Black" panose="020B0A04020102020204" pitchFamily="34" charset="0"/>
                <a:hlinkClick r:id="rId2"/>
              </a:rPr>
              <a:t>iTheme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Both these platforms have plenty of cool themes as well.</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WordPress Tools &amp; Themes on </a:t>
            </a:r>
            <a:r>
              <a:rPr lang="en-US" sz="2000" b="0" i="0" dirty="0">
                <a:solidFill>
                  <a:srgbClr val="4A4A4A"/>
                </a:solidFill>
                <a:effectLst/>
                <a:latin typeface="Arial Black" panose="020B0A04020102020204" pitchFamily="34" charset="0"/>
                <a:hlinkClick r:id="rId2"/>
              </a:rPr>
              <a:t>EnvatoMarket.com</a:t>
            </a:r>
            <a:br>
              <a:rPr lang="en-US" sz="2000" b="0" i="0" dirty="0">
                <a:solidFill>
                  <a:srgbClr val="4A4A4A"/>
                </a:solidFill>
                <a:effectLst/>
                <a:latin typeface="Arial Black" panose="020B0A04020102020204" pitchFamily="34" charset="0"/>
              </a:rPr>
            </a:br>
            <a:r>
              <a:rPr lang="en-US" sz="2000" b="0" i="0" dirty="0" err="1">
                <a:solidFill>
                  <a:srgbClr val="4A4A4A"/>
                </a:solidFill>
                <a:effectLst/>
                <a:latin typeface="Arial Black" panose="020B0A04020102020204" pitchFamily="34" charset="0"/>
              </a:rPr>
              <a:t>iThemes</a:t>
            </a:r>
            <a:r>
              <a:rPr lang="en-US" sz="2000" b="0" i="0" dirty="0">
                <a:solidFill>
                  <a:srgbClr val="4A4A4A"/>
                </a:solidFill>
                <a:effectLst/>
                <a:latin typeface="Arial Black" panose="020B0A04020102020204" pitchFamily="34" charset="0"/>
              </a:rPr>
              <a:t> WordPress Tools &amp; Themes.</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Almost all the projects listed on </a:t>
            </a:r>
            <a:r>
              <a:rPr lang="en-US" sz="2000" b="0" i="0" dirty="0" err="1">
                <a:solidFill>
                  <a:srgbClr val="4A4A4A"/>
                </a:solidFill>
                <a:effectLst/>
                <a:latin typeface="Arial Black" panose="020B0A04020102020204" pitchFamily="34" charset="0"/>
                <a:hlinkClick r:id="rId2"/>
              </a:rPr>
              <a:t>CodeCanyon</a:t>
            </a:r>
            <a:r>
              <a:rPr lang="en-US" sz="2000" b="0" i="0" dirty="0">
                <a:solidFill>
                  <a:srgbClr val="4A4A4A"/>
                </a:solidFill>
                <a:effectLst/>
                <a:latin typeface="Arial Black" panose="020B0A04020102020204" pitchFamily="34" charset="0"/>
              </a:rPr>
              <a:t> or </a:t>
            </a:r>
            <a:r>
              <a:rPr lang="en-US" sz="2000" b="0" i="0" dirty="0" err="1">
                <a:solidFill>
                  <a:srgbClr val="4A4A4A"/>
                </a:solidFill>
                <a:effectLst/>
                <a:latin typeface="Arial Black" panose="020B0A04020102020204" pitchFamily="34" charset="0"/>
                <a:hlinkClick r:id="rId2"/>
              </a:rPr>
              <a:t>iTheme</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have free upgrades to the latest versions.</a:t>
            </a:r>
          </a:p>
          <a:p>
            <a:pPr algn="l"/>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And they are fully documented, which means you can</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install and edit them according to your needs.</a:t>
            </a:r>
          </a:p>
          <a:p>
            <a:pPr algn="l"/>
            <a:r>
              <a:rPr lang="en-US" sz="2000" b="0" i="0" dirty="0">
                <a:solidFill>
                  <a:srgbClr val="4A4A4A"/>
                </a:solidFill>
                <a:effectLst/>
                <a:latin typeface="Arial Black" panose="020B0A04020102020204" pitchFamily="34" charset="0"/>
              </a:rPr>
              <a:t>These are the Best WordPress Tools and Plugins to Use in 2022</a:t>
            </a:r>
            <a:br>
              <a:rPr lang="en-US" sz="2000" b="0" i="0" dirty="0">
                <a:solidFill>
                  <a:srgbClr val="4A4A4A"/>
                </a:solidFill>
                <a:effectLst/>
                <a:latin typeface="Arial Black" panose="020B0A04020102020204" pitchFamily="34" charset="0"/>
              </a:rPr>
            </a:br>
            <a:r>
              <a:rPr lang="en-US" sz="2000" b="0" i="0" dirty="0">
                <a:solidFill>
                  <a:srgbClr val="4A4A4A"/>
                </a:solidFill>
                <a:effectLst/>
                <a:latin typeface="Arial Black" panose="020B0A04020102020204" pitchFamily="34" charset="0"/>
              </a:rPr>
              <a:t>to build a stronger and powerful website.</a:t>
            </a:r>
          </a:p>
          <a:p>
            <a:pPr algn="l"/>
            <a:br>
              <a:rPr lang="en-US" sz="2000" b="0" i="0" dirty="0">
                <a:solidFill>
                  <a:srgbClr val="4A4A4A"/>
                </a:solidFill>
                <a:effectLst/>
                <a:latin typeface="Arial Black" panose="020B0A04020102020204" pitchFamily="34" charset="0"/>
              </a:rPr>
            </a:br>
            <a:endParaRPr lang="en-US" sz="2000" b="0" i="0" dirty="0">
              <a:solidFill>
                <a:srgbClr val="4A4A4A"/>
              </a:solidFill>
              <a:effectLst/>
              <a:latin typeface="Arial Black" panose="020B0A04020102020204" pitchFamily="34" charset="0"/>
            </a:endParaRPr>
          </a:p>
          <a:p>
            <a:pPr algn="l"/>
            <a:endParaRPr lang="en-US" sz="2000" dirty="0">
              <a:solidFill>
                <a:srgbClr val="4A4A4A"/>
              </a:solidFill>
              <a:latin typeface="Arial Black" panose="020B0A04020102020204" pitchFamily="34" charset="0"/>
            </a:endParaRPr>
          </a:p>
          <a:p>
            <a:pPr algn="l"/>
            <a:r>
              <a:rPr lang="en-US" sz="2000" b="1" i="0" dirty="0">
                <a:solidFill>
                  <a:srgbClr val="4A4A4A"/>
                </a:solidFill>
                <a:effectLst/>
                <a:latin typeface="Arial Black" panose="020B0A04020102020204" pitchFamily="34" charset="0"/>
              </a:rPr>
              <a:t>For more articles please visit </a:t>
            </a:r>
            <a:r>
              <a:rPr lang="en-US" sz="2000" b="1" i="0" dirty="0" err="1">
                <a:solidFill>
                  <a:srgbClr val="4A4A4A"/>
                </a:solidFill>
                <a:effectLst/>
                <a:latin typeface="Arial Black" panose="020B0A04020102020204" pitchFamily="34" charset="0"/>
                <a:hlinkClick r:id="rId3"/>
              </a:rPr>
              <a:t>EwaysMoney</a:t>
            </a:r>
            <a:endParaRPr lang="en-US" sz="2000" b="0" i="0" dirty="0">
              <a:solidFill>
                <a:srgbClr val="4A4A4A"/>
              </a:solidFill>
              <a:effectLst/>
              <a:latin typeface="Arial Black" panose="020B0A04020102020204" pitchFamily="34" charset="0"/>
            </a:endParaRPr>
          </a:p>
        </p:txBody>
      </p:sp>
    </p:spTree>
    <p:extLst>
      <p:ext uri="{BB962C8B-B14F-4D97-AF65-F5344CB8AC3E}">
        <p14:creationId xmlns:p14="http://schemas.microsoft.com/office/powerpoint/2010/main" val="572785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5657CD-8C23-4F1A-9D87-7E46B7A19A6B}"/>
              </a:ext>
            </a:extLst>
          </p:cNvPr>
          <p:cNvSpPr txBox="1"/>
          <p:nvPr/>
        </p:nvSpPr>
        <p:spPr>
          <a:xfrm>
            <a:off x="266700" y="1549400"/>
            <a:ext cx="7391401" cy="5940088"/>
          </a:xfrm>
          <a:prstGeom prst="rect">
            <a:avLst/>
          </a:prstGeom>
          <a:noFill/>
        </p:spPr>
        <p:txBody>
          <a:bodyPr wrap="square" rtlCol="0">
            <a:spAutoFit/>
          </a:bodyPr>
          <a:lstStyle/>
          <a:p>
            <a:r>
              <a:rPr lang="en-US" dirty="0"/>
              <a:t>                      </a:t>
            </a:r>
            <a:r>
              <a:rPr lang="en-US" sz="2000" dirty="0"/>
              <a:t>By owning resell and giveaway rights, </a:t>
            </a:r>
          </a:p>
          <a:p>
            <a:r>
              <a:rPr lang="en-US" sz="2000" dirty="0"/>
              <a:t>     you may freely distribute this report to anyone you wish, </a:t>
            </a:r>
          </a:p>
          <a:p>
            <a:r>
              <a:rPr lang="en-US" sz="2000" dirty="0"/>
              <a:t>         resell it for any price and keep 100% of the profits, </a:t>
            </a:r>
          </a:p>
          <a:p>
            <a:r>
              <a:rPr lang="en-US" sz="2000" dirty="0"/>
              <a:t>         or use it as incentive to build your mailing list.</a:t>
            </a:r>
          </a:p>
          <a:p>
            <a:r>
              <a:rPr lang="en-US" sz="2000" dirty="0"/>
              <a:t>  </a:t>
            </a:r>
          </a:p>
          <a:p>
            <a:r>
              <a:rPr lang="en-US" sz="2000" dirty="0"/>
              <a:t>                             The choice is yours!</a:t>
            </a:r>
          </a:p>
          <a:p>
            <a:endParaRPr lang="en-US" sz="2000" dirty="0"/>
          </a:p>
          <a:p>
            <a:endParaRPr lang="en-US" sz="2000" dirty="0"/>
          </a:p>
          <a:p>
            <a:r>
              <a:rPr lang="en-US" sz="2000" dirty="0"/>
              <a:t>           The only restriction is that you cannot modify </a:t>
            </a:r>
          </a:p>
          <a:p>
            <a:r>
              <a:rPr lang="en-US" sz="2000" dirty="0"/>
              <a:t>this document in any way without permission from the author. </a:t>
            </a:r>
          </a:p>
          <a:p>
            <a:r>
              <a:rPr lang="en-US" sz="2000" dirty="0"/>
              <a:t> </a:t>
            </a:r>
          </a:p>
          <a:p>
            <a:endParaRPr lang="en-US" sz="2000" dirty="0"/>
          </a:p>
          <a:p>
            <a:endParaRPr lang="en-US" sz="2000" dirty="0"/>
          </a:p>
          <a:p>
            <a:endParaRPr lang="en-US" sz="2000" dirty="0"/>
          </a:p>
          <a:p>
            <a:r>
              <a:rPr lang="en-US" sz="2000" dirty="0"/>
              <a:t>                    Thank You for viewing this eBook </a:t>
            </a:r>
          </a:p>
          <a:p>
            <a:endParaRPr lang="en-US" sz="2000" dirty="0"/>
          </a:p>
          <a:p>
            <a:endParaRPr lang="en-US" sz="2000" dirty="0"/>
          </a:p>
          <a:p>
            <a:endParaRPr lang="en-US" sz="2000" dirty="0"/>
          </a:p>
          <a:p>
            <a:endParaRPr lang="el-GR" sz="2000" dirty="0"/>
          </a:p>
        </p:txBody>
      </p:sp>
    </p:spTree>
    <p:extLst>
      <p:ext uri="{BB962C8B-B14F-4D97-AF65-F5344CB8AC3E}">
        <p14:creationId xmlns:p14="http://schemas.microsoft.com/office/powerpoint/2010/main" val="163875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p:nvPr/>
        </p:nvSpPr>
        <p:spPr>
          <a:xfrm>
            <a:off x="127000" y="1146155"/>
            <a:ext cx="7645400" cy="7556941"/>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1600" b="1" i="0" dirty="0">
                <a:solidFill>
                  <a:srgbClr val="4A4A4A"/>
                </a:solidFill>
                <a:effectLst/>
                <a:latin typeface="Arial Black" panose="020B0A04020102020204" pitchFamily="34" charset="0"/>
                <a:hlinkClick r:id="rId3"/>
              </a:rPr>
              <a:t>LeadPages.com</a:t>
            </a:r>
            <a:r>
              <a:rPr lang="en-US" sz="1600" b="1" i="0" dirty="0">
                <a:solidFill>
                  <a:srgbClr val="4A4A4A"/>
                </a:solidFill>
                <a:effectLst/>
                <a:latin typeface="Arial Black" panose="020B0A04020102020204" pitchFamily="34" charset="0"/>
              </a:rPr>
              <a:t> is a popular all-in-one landing page platform that helps marketers</a:t>
            </a:r>
            <a:br>
              <a:rPr lang="en-US" sz="1600" b="1" i="0" dirty="0">
                <a:solidFill>
                  <a:srgbClr val="4A4A4A"/>
                </a:solidFill>
                <a:effectLst/>
                <a:latin typeface="Arial Black" panose="020B0A04020102020204" pitchFamily="34" charset="0"/>
              </a:rPr>
            </a:br>
            <a:r>
              <a:rPr lang="en-US" sz="1600" b="1" i="0" dirty="0">
                <a:solidFill>
                  <a:srgbClr val="4A4A4A"/>
                </a:solidFill>
                <a:effectLst/>
                <a:latin typeface="Arial Black" panose="020B0A04020102020204" pitchFamily="34" charset="0"/>
              </a:rPr>
              <a:t>to increase subscribers and generate more leads.</a:t>
            </a:r>
            <a:br>
              <a:rPr lang="en-US" sz="1600" dirty="0"/>
            </a:br>
            <a:r>
              <a:rPr lang="en-US" sz="1600" b="0" i="0" dirty="0">
                <a:solidFill>
                  <a:srgbClr val="4A4A4A"/>
                </a:solidFill>
                <a:effectLst/>
                <a:latin typeface="Arial Black" panose="020B0A04020102020204" pitchFamily="34" charset="0"/>
              </a:rPr>
              <a:t>So it’s best suited for bloggers who want to upgrade their blog,</a:t>
            </a:r>
            <a:br>
              <a:rPr lang="en-US" sz="1600" dirty="0"/>
            </a:br>
            <a:r>
              <a:rPr lang="en-US" sz="1600" b="0" i="0" dirty="0">
                <a:solidFill>
                  <a:srgbClr val="4A4A4A"/>
                </a:solidFill>
                <a:effectLst/>
                <a:latin typeface="Arial Black" panose="020B0A04020102020204" pitchFamily="34" charset="0"/>
              </a:rPr>
              <a:t>and so for affiliates who want to find new sources of income.</a:t>
            </a:r>
            <a:br>
              <a:rPr lang="en-US" sz="1600" dirty="0"/>
            </a:br>
            <a:r>
              <a:rPr lang="en-US" sz="1600" b="1" i="0" dirty="0">
                <a:solidFill>
                  <a:srgbClr val="4A4A4A"/>
                </a:solidFill>
                <a:effectLst/>
                <a:latin typeface="Arial Black" panose="020B0A04020102020204" pitchFamily="34" charset="0"/>
              </a:rPr>
              <a:t>Create Your Online </a:t>
            </a:r>
            <a:r>
              <a:rPr lang="en-US" sz="1600" b="1" i="0" dirty="0" err="1">
                <a:solidFill>
                  <a:srgbClr val="4A4A4A"/>
                </a:solidFill>
                <a:effectLst/>
                <a:latin typeface="Arial Black" panose="020B0A04020102020204" pitchFamily="34" charset="0"/>
              </a:rPr>
              <a:t>Presence,Collect</a:t>
            </a:r>
            <a:r>
              <a:rPr lang="en-US" sz="1600" b="1" i="0" dirty="0">
                <a:solidFill>
                  <a:srgbClr val="4A4A4A"/>
                </a:solidFill>
                <a:effectLst/>
                <a:latin typeface="Arial Black" panose="020B0A04020102020204" pitchFamily="34" charset="0"/>
              </a:rPr>
              <a:t> Qualified Leads and Grow Your Business.</a:t>
            </a:r>
          </a:p>
          <a:p>
            <a:pPr marL="0" lvl="0" indent="0" algn="l" rtl="0">
              <a:lnSpc>
                <a:spcPct val="130000"/>
              </a:lnSpc>
              <a:spcBef>
                <a:spcPts val="2000"/>
              </a:spcBef>
              <a:spcAft>
                <a:spcPts val="0"/>
              </a:spcAft>
              <a:buNone/>
            </a:pPr>
            <a:endParaRPr lang="en-US" sz="1600" b="1" i="0" dirty="0">
              <a:solidFill>
                <a:srgbClr val="4A4A4A"/>
              </a:solidFill>
              <a:effectLst/>
              <a:latin typeface="Arial Black" panose="020B0A04020102020204" pitchFamily="34" charset="0"/>
            </a:endParaRPr>
          </a:p>
          <a:p>
            <a:pPr marL="0" lvl="0" indent="0" algn="l" rtl="0">
              <a:lnSpc>
                <a:spcPct val="130000"/>
              </a:lnSpc>
              <a:spcBef>
                <a:spcPts val="2000"/>
              </a:spcBef>
              <a:spcAft>
                <a:spcPts val="0"/>
              </a:spcAft>
              <a:buNone/>
            </a:pPr>
            <a:endParaRPr lang="en-US" sz="1600" b="1" dirty="0">
              <a:solidFill>
                <a:srgbClr val="4A4A4A"/>
              </a:solidFill>
              <a:latin typeface="Arial Black" panose="020B0A04020102020204" pitchFamily="34" charset="0"/>
            </a:endParaRPr>
          </a:p>
          <a:p>
            <a:pPr marL="0" lvl="0" indent="0" algn="l" rtl="0">
              <a:lnSpc>
                <a:spcPct val="130000"/>
              </a:lnSpc>
              <a:spcBef>
                <a:spcPts val="2000"/>
              </a:spcBef>
              <a:spcAft>
                <a:spcPts val="0"/>
              </a:spcAft>
              <a:buNone/>
            </a:pPr>
            <a:endParaRPr lang="en-US" sz="1600" b="1" i="0" dirty="0">
              <a:solidFill>
                <a:srgbClr val="4A4A4A"/>
              </a:solidFill>
              <a:effectLst/>
              <a:latin typeface="Arial Black" panose="020B0A04020102020204" pitchFamily="34" charset="0"/>
            </a:endParaRPr>
          </a:p>
          <a:p>
            <a:pPr marL="0" lvl="0" indent="0" algn="l" rtl="0">
              <a:lnSpc>
                <a:spcPct val="130000"/>
              </a:lnSpc>
              <a:spcBef>
                <a:spcPts val="2000"/>
              </a:spcBef>
              <a:spcAft>
                <a:spcPts val="0"/>
              </a:spcAft>
              <a:buNone/>
            </a:pPr>
            <a:endParaRPr lang="en-US" sz="1600" b="1" dirty="0">
              <a:solidFill>
                <a:srgbClr val="4A4A4A"/>
              </a:solidFill>
              <a:latin typeface="Arial Black" panose="020B0A04020102020204" pitchFamily="34" charset="0"/>
            </a:endParaRPr>
          </a:p>
          <a:p>
            <a:pPr marL="0" lvl="0" indent="0" algn="l" rtl="0">
              <a:lnSpc>
                <a:spcPct val="130000"/>
              </a:lnSpc>
              <a:spcBef>
                <a:spcPts val="2000"/>
              </a:spcBef>
              <a:spcAft>
                <a:spcPts val="0"/>
              </a:spcAft>
              <a:buNone/>
            </a:pPr>
            <a:endParaRPr lang="en-US" sz="1600" b="1" dirty="0">
              <a:solidFill>
                <a:srgbClr val="4A4A4A"/>
              </a:solidFill>
              <a:latin typeface="Arial Black" panose="020B0A04020102020204" pitchFamily="34" charset="0"/>
            </a:endParaRPr>
          </a:p>
          <a:p>
            <a:pPr marL="0" lvl="0" indent="0" algn="l" rtl="0">
              <a:lnSpc>
                <a:spcPct val="130000"/>
              </a:lnSpc>
              <a:spcBef>
                <a:spcPts val="2000"/>
              </a:spcBef>
              <a:spcAft>
                <a:spcPts val="0"/>
              </a:spcAft>
              <a:buNone/>
            </a:pPr>
            <a:r>
              <a:rPr lang="en-US" sz="1600" b="1" i="0" dirty="0">
                <a:solidFill>
                  <a:srgbClr val="4A4A4A"/>
                </a:solidFill>
                <a:effectLst/>
                <a:latin typeface="Arial Black" panose="020B0A04020102020204" pitchFamily="34" charset="0"/>
              </a:rPr>
              <a:t>Any business owner looking to run a marketing campaign must jump on </a:t>
            </a:r>
            <a:r>
              <a:rPr lang="en-US" sz="1600" b="1" i="0" dirty="0">
                <a:solidFill>
                  <a:srgbClr val="4A4A4A"/>
                </a:solidFill>
                <a:effectLst/>
                <a:latin typeface="Arial Black" panose="020B0A04020102020204" pitchFamily="34" charset="0"/>
                <a:hlinkClick r:id="rId3"/>
              </a:rPr>
              <a:t>LeadPages.com</a:t>
            </a:r>
            <a:r>
              <a:rPr lang="en-US" sz="1600" b="1" i="0" dirty="0">
                <a:solidFill>
                  <a:srgbClr val="4A4A4A"/>
                </a:solidFill>
                <a:effectLst/>
                <a:latin typeface="Arial Black" panose="020B0A04020102020204" pitchFamily="34" charset="0"/>
              </a:rPr>
              <a:t> right now.</a:t>
            </a:r>
            <a:br>
              <a:rPr lang="en-US" sz="1600" dirty="0"/>
            </a:br>
            <a:r>
              <a:rPr lang="en-US" sz="1600" b="0" i="0" dirty="0">
                <a:solidFill>
                  <a:srgbClr val="4A4A4A"/>
                </a:solidFill>
                <a:effectLst/>
                <a:latin typeface="Arial Black" panose="020B0A04020102020204" pitchFamily="34" charset="0"/>
              </a:rPr>
              <a:t>All the affiliates may earn a base lifetime commission of 10% with the</a:t>
            </a:r>
            <a:br>
              <a:rPr lang="en-US" sz="1600" dirty="0"/>
            </a:br>
            <a:r>
              <a:rPr lang="en-US" sz="1600" b="0" i="0" dirty="0">
                <a:solidFill>
                  <a:srgbClr val="4A4A4A"/>
                </a:solidFill>
                <a:effectLst/>
                <a:latin typeface="Arial Black" panose="020B0A04020102020204" pitchFamily="34" charset="0"/>
              </a:rPr>
              <a:t>opportunity to earn up to 50% commissions so </a:t>
            </a:r>
            <a:r>
              <a:rPr lang="en-US" sz="1600" b="1" i="0" dirty="0">
                <a:solidFill>
                  <a:srgbClr val="4A4A4A"/>
                </a:solidFill>
                <a:effectLst/>
                <a:latin typeface="Arial Black" panose="020B0A04020102020204" pitchFamily="34" charset="0"/>
              </a:rPr>
              <a:t>That’s too good to be true!</a:t>
            </a:r>
            <a:endParaRPr sz="1350" dirty="0">
              <a:solidFill>
                <a:schemeClr val="dk1"/>
              </a:solidFill>
            </a:endParaRPr>
          </a:p>
        </p:txBody>
      </p:sp>
      <p:sp>
        <p:nvSpPr>
          <p:cNvPr id="2" name="Ορθογώνιο 1">
            <a:extLst>
              <a:ext uri="{FF2B5EF4-FFF2-40B4-BE49-F238E27FC236}">
                <a16:creationId xmlns:a16="http://schemas.microsoft.com/office/drawing/2014/main" id="{363AE8C8-0AEC-4813-A435-6BA91DE00AC2}"/>
              </a:ext>
            </a:extLst>
          </p:cNvPr>
          <p:cNvSpPr/>
          <p:nvPr/>
        </p:nvSpPr>
        <p:spPr>
          <a:xfrm>
            <a:off x="2213561" y="231755"/>
            <a:ext cx="3340100" cy="914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l"/>
            <a:r>
              <a:rPr lang="en-US" sz="2800" b="1" i="0" dirty="0">
                <a:solidFill>
                  <a:srgbClr val="4A4A4A"/>
                </a:solidFill>
                <a:effectLst/>
                <a:latin typeface="Arial Black" panose="020B0A04020102020204" pitchFamily="34" charset="0"/>
                <a:hlinkClick r:id="rId3"/>
              </a:rPr>
              <a:t>Leadpages.com</a:t>
            </a:r>
            <a:endParaRPr lang="en-US" sz="2800" b="1" i="0" dirty="0">
              <a:solidFill>
                <a:srgbClr val="4A4A4A"/>
              </a:solidFill>
              <a:effectLst/>
              <a:latin typeface="Arial Black" panose="020B0A04020102020204" pitchFamily="34" charset="0"/>
            </a:endParaRPr>
          </a:p>
        </p:txBody>
      </p:sp>
      <p:pic>
        <p:nvPicPr>
          <p:cNvPr id="1026" name="Picture 2" descr="Ways to Make Money Online with Affiliate Marketing">
            <a:extLst>
              <a:ext uri="{FF2B5EF4-FFF2-40B4-BE49-F238E27FC236}">
                <a16:creationId xmlns:a16="http://schemas.microsoft.com/office/drawing/2014/main" id="{31FBFCBB-91D8-4120-9FA0-31A62D9AF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5575"/>
            <a:ext cx="7772400" cy="212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p:nvPr/>
        </p:nvSpPr>
        <p:spPr>
          <a:xfrm>
            <a:off x="393700" y="2011964"/>
            <a:ext cx="7378700" cy="7347652"/>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1600" b="1" i="0" dirty="0">
                <a:solidFill>
                  <a:srgbClr val="4A4A4A"/>
                </a:solidFill>
                <a:effectLst/>
                <a:latin typeface="Arial Black" panose="020B0A04020102020204" pitchFamily="34" charset="0"/>
              </a:rPr>
              <a:t>You struggle so hard to get the right audience on your </a:t>
            </a:r>
            <a:r>
              <a:rPr lang="en-US" sz="1600" b="1" i="0" dirty="0" err="1">
                <a:solidFill>
                  <a:srgbClr val="4A4A4A"/>
                </a:solidFill>
                <a:effectLst/>
                <a:latin typeface="Arial Black" panose="020B0A04020102020204" pitchFamily="34" charset="0"/>
              </a:rPr>
              <a:t>site.Now</a:t>
            </a:r>
            <a:r>
              <a:rPr lang="en-US" sz="1600" b="1" i="0" dirty="0">
                <a:solidFill>
                  <a:srgbClr val="4A4A4A"/>
                </a:solidFill>
                <a:effectLst/>
                <a:latin typeface="Arial Black" panose="020B0A04020102020204" pitchFamily="34" charset="0"/>
              </a:rPr>
              <a:t> what?</a:t>
            </a:r>
            <a:br>
              <a:rPr lang="en-US" sz="1600" dirty="0"/>
            </a:br>
            <a:r>
              <a:rPr lang="en-US" sz="1600" b="0" i="0" dirty="0">
                <a:solidFill>
                  <a:srgbClr val="4A4A4A"/>
                </a:solidFill>
                <a:effectLst/>
                <a:latin typeface="Arial Black" panose="020B0A04020102020204" pitchFamily="34" charset="0"/>
              </a:rPr>
              <a:t>What if they leave it just because they didn’t get the answer to their question.</a:t>
            </a:r>
            <a:br>
              <a:rPr lang="en-US" sz="1600" dirty="0"/>
            </a:br>
            <a:r>
              <a:rPr lang="en-US" sz="1600" b="1" i="0" dirty="0">
                <a:solidFill>
                  <a:srgbClr val="4A4A4A"/>
                </a:solidFill>
                <a:effectLst/>
                <a:latin typeface="Arial Black" panose="020B0A04020102020204" pitchFamily="34" charset="0"/>
              </a:rPr>
              <a:t>That’s where </a:t>
            </a:r>
            <a:r>
              <a:rPr lang="en-US" sz="1600" b="1" i="0" dirty="0">
                <a:solidFill>
                  <a:srgbClr val="4A4A4A"/>
                </a:solidFill>
                <a:effectLst/>
                <a:latin typeface="Arial Black" panose="020B0A04020102020204" pitchFamily="34" charset="0"/>
                <a:hlinkClick r:id="rId3"/>
              </a:rPr>
              <a:t>LiveChat.com</a:t>
            </a:r>
            <a:r>
              <a:rPr lang="en-US" sz="1600" b="1" i="0" dirty="0">
                <a:solidFill>
                  <a:srgbClr val="4A4A4A"/>
                </a:solidFill>
                <a:effectLst/>
                <a:latin typeface="Arial Black" panose="020B0A04020102020204" pitchFamily="34" charset="0"/>
              </a:rPr>
              <a:t> jumps in! It’s the best customer support software</a:t>
            </a:r>
            <a:br>
              <a:rPr lang="en-US" sz="1600" dirty="0"/>
            </a:br>
            <a:r>
              <a:rPr lang="en-US" sz="1600" b="0" i="0" dirty="0">
                <a:solidFill>
                  <a:srgbClr val="4A4A4A"/>
                </a:solidFill>
                <a:effectLst/>
                <a:latin typeface="Arial Black" panose="020B0A04020102020204" pitchFamily="34" charset="0"/>
              </a:rPr>
              <a:t>for increasing customer satisfaction, sales, and revenue.</a:t>
            </a:r>
            <a:br>
              <a:rPr lang="en-US" sz="1600" dirty="0"/>
            </a:br>
            <a:r>
              <a:rPr lang="en-US" sz="1600" b="0" i="0" dirty="0">
                <a:solidFill>
                  <a:srgbClr val="4A4A4A"/>
                </a:solidFill>
                <a:effectLst/>
                <a:latin typeface="Arial Black" panose="020B0A04020102020204" pitchFamily="34" charset="0"/>
              </a:rPr>
              <a:t>Offer a superb customer experience and so easy integration so with 200+ tools</a:t>
            </a:r>
            <a:br>
              <a:rPr lang="en-US" sz="1600" dirty="0"/>
            </a:br>
            <a:r>
              <a:rPr lang="en-US" sz="1600" b="1" i="0" dirty="0">
                <a:solidFill>
                  <a:srgbClr val="4A4A4A"/>
                </a:solidFill>
                <a:effectLst/>
                <a:latin typeface="Arial Black" panose="020B0A04020102020204" pitchFamily="34" charset="0"/>
              </a:rPr>
              <a:t>Turn website visits into sales and customer satisfaction—&gt; </a:t>
            </a:r>
            <a:r>
              <a:rPr lang="en-US" sz="1600" b="1" i="0" dirty="0">
                <a:solidFill>
                  <a:srgbClr val="4A4A4A"/>
                </a:solidFill>
                <a:effectLst/>
                <a:latin typeface="Arial Black" panose="020B0A04020102020204" pitchFamily="34" charset="0"/>
                <a:hlinkClick r:id="rId3"/>
              </a:rPr>
              <a:t>LiveChat.com</a:t>
            </a:r>
            <a:endParaRPr lang="en-US" sz="2000" b="1" dirty="0">
              <a:solidFill>
                <a:srgbClr val="4A4A4A"/>
              </a:solidFill>
              <a:latin typeface="Arial Black" panose="020B0A04020102020204" pitchFamily="34" charset="0"/>
              <a:hlinkClick r:id="rId3"/>
            </a:endParaRPr>
          </a:p>
          <a:p>
            <a:pPr marL="0" lvl="0" indent="0" algn="l" rtl="0">
              <a:lnSpc>
                <a:spcPct val="130000"/>
              </a:lnSpc>
              <a:spcBef>
                <a:spcPts val="2000"/>
              </a:spcBef>
              <a:spcAft>
                <a:spcPts val="0"/>
              </a:spcAft>
              <a:buNone/>
            </a:pPr>
            <a:r>
              <a:rPr lang="en-US" sz="2000" b="1" i="0" dirty="0" err="1">
                <a:solidFill>
                  <a:srgbClr val="4A4A4A"/>
                </a:solidFill>
                <a:effectLst/>
                <a:latin typeface="Arial Black" panose="020B0A04020102020204" pitchFamily="34" charset="0"/>
                <a:hlinkClick r:id="rId3"/>
              </a:rPr>
              <a:t>Livechat</a:t>
            </a:r>
            <a:r>
              <a:rPr lang="en-US" sz="2000" b="1" i="0" dirty="0">
                <a:solidFill>
                  <a:srgbClr val="4A4A4A"/>
                </a:solidFill>
                <a:effectLst/>
                <a:latin typeface="Arial Black" panose="020B0A04020102020204" pitchFamily="34" charset="0"/>
                <a:hlinkClick r:id="rId3"/>
              </a:rPr>
              <a:t> .com</a:t>
            </a:r>
            <a:r>
              <a:rPr lang="en-US" sz="2000" b="1" i="0" dirty="0">
                <a:solidFill>
                  <a:srgbClr val="4A4A4A"/>
                </a:solidFill>
                <a:effectLst/>
                <a:latin typeface="Arial Black" panose="020B0A04020102020204" pitchFamily="34" charset="0"/>
              </a:rPr>
              <a:t> offer a recurring 20 percent commission on the customers</a:t>
            </a:r>
            <a:br>
              <a:rPr lang="en-US" sz="2000" dirty="0"/>
            </a:br>
            <a:r>
              <a:rPr lang="en-US" sz="2000" b="0" i="0" dirty="0">
                <a:solidFill>
                  <a:srgbClr val="4A4A4A"/>
                </a:solidFill>
                <a:effectLst/>
                <a:latin typeface="Arial Black" panose="020B0A04020102020204" pitchFamily="34" charset="0"/>
              </a:rPr>
              <a:t>who sign up for a paid plan through your link.</a:t>
            </a:r>
            <a:br>
              <a:rPr lang="en-US" sz="2000" dirty="0"/>
            </a:br>
            <a:r>
              <a:rPr lang="en-US" sz="2000" b="1" i="0" dirty="0">
                <a:solidFill>
                  <a:srgbClr val="4A4A4A"/>
                </a:solidFill>
                <a:effectLst/>
                <a:latin typeface="Arial Black" panose="020B0A04020102020204" pitchFamily="34" charset="0"/>
              </a:rPr>
              <a:t>The cookie duration is 120 days</a:t>
            </a:r>
            <a:r>
              <a:rPr lang="en-US" sz="2000" b="0" i="0" dirty="0">
                <a:solidFill>
                  <a:srgbClr val="4A4A4A"/>
                </a:solidFill>
                <a:effectLst/>
                <a:latin typeface="Arial Black" panose="020B0A04020102020204" pitchFamily="34" charset="0"/>
              </a:rPr>
              <a:t>, so you never</a:t>
            </a:r>
            <a:br>
              <a:rPr lang="en-US" sz="2000" dirty="0"/>
            </a:br>
            <a:r>
              <a:rPr lang="en-US" sz="2000" b="0" i="0" dirty="0">
                <a:solidFill>
                  <a:srgbClr val="4A4A4A"/>
                </a:solidFill>
                <a:effectLst/>
                <a:latin typeface="Arial Black" panose="020B0A04020102020204" pitchFamily="34" charset="0"/>
              </a:rPr>
              <a:t>miss the chance to earn the recurring commissions.</a:t>
            </a:r>
          </a:p>
          <a:p>
            <a:pPr marL="0" lvl="0" indent="0" algn="l" rtl="0">
              <a:lnSpc>
                <a:spcPct val="130000"/>
              </a:lnSpc>
              <a:spcBef>
                <a:spcPts val="2000"/>
              </a:spcBef>
              <a:spcAft>
                <a:spcPts val="0"/>
              </a:spcAft>
              <a:buNone/>
            </a:pPr>
            <a:endParaRPr lang="en-US" sz="2000" dirty="0">
              <a:solidFill>
                <a:srgbClr val="4A4A4A"/>
              </a:solidFill>
              <a:latin typeface="Arial Black" panose="020B0A04020102020204" pitchFamily="34" charset="0"/>
            </a:endParaRPr>
          </a:p>
          <a:p>
            <a:pPr marL="0" lvl="0" indent="0" algn="l" rtl="0">
              <a:lnSpc>
                <a:spcPct val="130000"/>
              </a:lnSpc>
              <a:spcBef>
                <a:spcPts val="2000"/>
              </a:spcBef>
              <a:spcAft>
                <a:spcPts val="0"/>
              </a:spcAft>
              <a:buNone/>
            </a:pPr>
            <a:r>
              <a:rPr lang="en-US" sz="2000" b="1" i="0" dirty="0">
                <a:solidFill>
                  <a:srgbClr val="4A4A4A"/>
                </a:solidFill>
                <a:effectLst/>
                <a:latin typeface="Arial Black" panose="020B0A04020102020204" pitchFamily="34" charset="0"/>
              </a:rPr>
              <a:t>For more articles please visit &gt;&gt;&gt; </a:t>
            </a:r>
            <a:r>
              <a:rPr lang="en-US" sz="2000" b="1" i="0" dirty="0" err="1">
                <a:solidFill>
                  <a:srgbClr val="4A4A4A"/>
                </a:solidFill>
                <a:effectLst/>
                <a:latin typeface="Arial Black" panose="020B0A04020102020204" pitchFamily="34" charset="0"/>
                <a:hlinkClick r:id="rId4"/>
              </a:rPr>
              <a:t>EwaysMoney</a:t>
            </a:r>
            <a:endParaRPr lang="en-US" sz="1600" b="1" i="0" dirty="0">
              <a:solidFill>
                <a:srgbClr val="4A4A4A"/>
              </a:solidFill>
              <a:effectLst/>
              <a:latin typeface="Arial Black" panose="020B0A04020102020204" pitchFamily="34" charset="0"/>
            </a:endParaRPr>
          </a:p>
        </p:txBody>
      </p:sp>
      <p:sp>
        <p:nvSpPr>
          <p:cNvPr id="76" name="Google Shape;76;p12"/>
          <p:cNvSpPr txBox="1"/>
          <p:nvPr/>
        </p:nvSpPr>
        <p:spPr>
          <a:xfrm>
            <a:off x="2103483" y="1020861"/>
            <a:ext cx="3565434" cy="677078"/>
          </a:xfrm>
          <a:prstGeom prst="rect">
            <a:avLst/>
          </a:prstGeom>
          <a:noFill/>
          <a:ln>
            <a:noFill/>
          </a:ln>
        </p:spPr>
        <p:txBody>
          <a:bodyPr spcFirstLastPara="1" wrap="square" lIns="91425" tIns="91425" rIns="91425" bIns="91425" anchor="t" anchorCtr="0">
            <a:spAutoFit/>
          </a:bodyPr>
          <a:lstStyle/>
          <a:p>
            <a:pPr algn="l"/>
            <a:r>
              <a:rPr lang="en-US" sz="3200" b="1" i="0" dirty="0">
                <a:solidFill>
                  <a:srgbClr val="4A4A4A"/>
                </a:solidFill>
                <a:effectLst/>
                <a:latin typeface="Arial Black" panose="020B0A04020102020204" pitchFamily="34" charset="0"/>
                <a:hlinkClick r:id="rId3"/>
              </a:rPr>
              <a:t>Livechat.com</a:t>
            </a:r>
            <a:endParaRPr lang="en-US" sz="3200" b="1" i="0" dirty="0">
              <a:solidFill>
                <a:srgbClr val="4A4A4A"/>
              </a:solidFill>
              <a:effectLst/>
              <a:latin typeface="Arial Black" panose="020B0A04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p:nvPr/>
        </p:nvSpPr>
        <p:spPr>
          <a:xfrm>
            <a:off x="279400" y="2339955"/>
            <a:ext cx="7493000" cy="5634363"/>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1600" b="1" i="0" dirty="0">
                <a:solidFill>
                  <a:srgbClr val="4A4A4A"/>
                </a:solidFill>
                <a:effectLst/>
                <a:latin typeface="Arial Black" panose="020B0A04020102020204" pitchFamily="34" charset="0"/>
                <a:hlinkClick r:id="rId3"/>
              </a:rPr>
              <a:t>Moosend.com</a:t>
            </a:r>
            <a:r>
              <a:rPr lang="en-US" sz="1600" b="1" i="0" dirty="0">
                <a:solidFill>
                  <a:srgbClr val="4A4A4A"/>
                </a:solidFill>
                <a:effectLst/>
                <a:latin typeface="Arial Black" panose="020B0A04020102020204" pitchFamily="34" charset="0"/>
              </a:rPr>
              <a:t> is one of the most loved email marketing apps</a:t>
            </a:r>
            <a:br>
              <a:rPr lang="en-US" sz="1600" dirty="0"/>
            </a:br>
            <a:r>
              <a:rPr lang="en-US" sz="1600" b="1" i="0" dirty="0">
                <a:solidFill>
                  <a:srgbClr val="4A4A4A"/>
                </a:solidFill>
                <a:effectLst/>
                <a:latin typeface="Arial Black" panose="020B0A04020102020204" pitchFamily="34" charset="0"/>
              </a:rPr>
              <a:t>to help you automate your emails.</a:t>
            </a:r>
            <a:br>
              <a:rPr lang="en-US" sz="1600" dirty="0"/>
            </a:br>
            <a:r>
              <a:rPr lang="en-US" sz="1600" b="0" i="0" dirty="0">
                <a:solidFill>
                  <a:srgbClr val="4A4A4A"/>
                </a:solidFill>
                <a:effectLst/>
                <a:latin typeface="Arial Black" panose="020B0A04020102020204" pitchFamily="34" charset="0"/>
              </a:rPr>
              <a:t>So you can create custom email marketing campaigns that are</a:t>
            </a:r>
            <a:br>
              <a:rPr lang="en-US" sz="1600" dirty="0"/>
            </a:br>
            <a:r>
              <a:rPr lang="en-US" sz="1600" b="0" i="0" dirty="0">
                <a:solidFill>
                  <a:srgbClr val="4A4A4A"/>
                </a:solidFill>
                <a:effectLst/>
                <a:latin typeface="Arial Black" panose="020B0A04020102020204" pitchFamily="34" charset="0"/>
              </a:rPr>
              <a:t>guaranteed to increase </a:t>
            </a:r>
            <a:r>
              <a:rPr lang="en-US" sz="1600" b="0" i="0" dirty="0" err="1">
                <a:solidFill>
                  <a:srgbClr val="4A4A4A"/>
                </a:solidFill>
                <a:effectLst/>
                <a:latin typeface="Arial Black" panose="020B0A04020102020204" pitchFamily="34" charset="0"/>
              </a:rPr>
              <a:t>sales,subscriber</a:t>
            </a:r>
            <a:r>
              <a:rPr lang="en-US" sz="1600" b="0" i="0" dirty="0">
                <a:solidFill>
                  <a:srgbClr val="4A4A4A"/>
                </a:solidFill>
                <a:effectLst/>
                <a:latin typeface="Arial Black" panose="020B0A04020102020204" pitchFamily="34" charset="0"/>
              </a:rPr>
              <a:t> list growth, and so customer retention.</a:t>
            </a:r>
            <a:br>
              <a:rPr lang="en-US" sz="1600" dirty="0"/>
            </a:br>
            <a:r>
              <a:rPr lang="en-US" sz="1600" b="1" i="0" dirty="0">
                <a:solidFill>
                  <a:srgbClr val="4A4A4A"/>
                </a:solidFill>
                <a:effectLst/>
                <a:latin typeface="Arial Black" panose="020B0A04020102020204" pitchFamily="34" charset="0"/>
              </a:rPr>
              <a:t>The fastest path from email marketing to business growth —&gt; </a:t>
            </a:r>
            <a:r>
              <a:rPr lang="en-US" sz="1600" b="1" i="0" dirty="0">
                <a:solidFill>
                  <a:srgbClr val="4A4A4A"/>
                </a:solidFill>
                <a:effectLst/>
                <a:latin typeface="Arial Black" panose="020B0A04020102020204" pitchFamily="34" charset="0"/>
                <a:hlinkClick r:id="rId3"/>
              </a:rPr>
              <a:t>Moosend.com</a:t>
            </a:r>
            <a:br>
              <a:rPr lang="en-US" sz="1600" dirty="0"/>
            </a:br>
            <a:r>
              <a:rPr lang="en-US" sz="1600" b="0" i="0" dirty="0">
                <a:solidFill>
                  <a:srgbClr val="4A4A4A"/>
                </a:solidFill>
                <a:effectLst/>
                <a:latin typeface="Arial Black" panose="020B0A04020102020204" pitchFamily="34" charset="0"/>
              </a:rPr>
              <a:t>Highly Personalized Emails That Stimulate so Their Clicking Instincts</a:t>
            </a:r>
            <a:br>
              <a:rPr lang="en-US" sz="1600" dirty="0"/>
            </a:br>
            <a:r>
              <a:rPr lang="en-US" sz="1600" b="0" i="0" dirty="0">
                <a:solidFill>
                  <a:srgbClr val="4A4A4A"/>
                </a:solidFill>
                <a:effectLst/>
                <a:latin typeface="Arial Black" panose="020B0A04020102020204" pitchFamily="34" charset="0"/>
              </a:rPr>
              <a:t>Create Beautiful Landing Pages in a Blink of an Eye so.</a:t>
            </a:r>
          </a:p>
          <a:p>
            <a:pPr marL="0" lvl="0" indent="0" algn="l" rtl="0">
              <a:lnSpc>
                <a:spcPct val="130000"/>
              </a:lnSpc>
              <a:spcBef>
                <a:spcPts val="2000"/>
              </a:spcBef>
              <a:spcAft>
                <a:spcPts val="0"/>
              </a:spcAft>
              <a:buNone/>
            </a:pPr>
            <a:r>
              <a:rPr lang="en-US" sz="1600" b="1" i="0" dirty="0">
                <a:solidFill>
                  <a:srgbClr val="4A4A4A"/>
                </a:solidFill>
                <a:effectLst/>
                <a:latin typeface="Arial Black" panose="020B0A04020102020204" pitchFamily="34" charset="0"/>
              </a:rPr>
              <a:t>You can promote the features like drag and drop email editor</a:t>
            </a:r>
            <a:br>
              <a:rPr lang="en-US" sz="1600" b="1" i="0" dirty="0">
                <a:solidFill>
                  <a:srgbClr val="4A4A4A"/>
                </a:solidFill>
                <a:effectLst/>
                <a:latin typeface="Arial Black" panose="020B0A04020102020204" pitchFamily="34" charset="0"/>
              </a:rPr>
            </a:br>
            <a:r>
              <a:rPr lang="en-US" sz="1600" b="1" i="0" dirty="0">
                <a:solidFill>
                  <a:srgbClr val="4A4A4A"/>
                </a:solidFill>
                <a:effectLst/>
                <a:latin typeface="Arial Black" panose="020B0A04020102020204" pitchFamily="34" charset="0"/>
              </a:rPr>
              <a:t>and data analysis to your audience.</a:t>
            </a:r>
            <a:br>
              <a:rPr lang="en-US" sz="1600" dirty="0"/>
            </a:br>
            <a:r>
              <a:rPr lang="en-US" sz="1600" b="0" i="0" dirty="0">
                <a:solidFill>
                  <a:srgbClr val="4A4A4A"/>
                </a:solidFill>
                <a:effectLst/>
                <a:latin typeface="Arial Black" panose="020B0A04020102020204" pitchFamily="34" charset="0"/>
              </a:rPr>
              <a:t>What I like about </a:t>
            </a:r>
            <a:r>
              <a:rPr lang="en-US" sz="1600" b="1" i="0" dirty="0">
                <a:solidFill>
                  <a:srgbClr val="4A4A4A"/>
                </a:solidFill>
                <a:effectLst/>
                <a:latin typeface="Arial Black" panose="020B0A04020102020204" pitchFamily="34" charset="0"/>
                <a:hlinkClick r:id="rId3"/>
              </a:rPr>
              <a:t>Moosend.com</a:t>
            </a:r>
            <a:r>
              <a:rPr lang="en-US" sz="1600" b="0" i="0" dirty="0">
                <a:solidFill>
                  <a:srgbClr val="4A4A4A"/>
                </a:solidFill>
                <a:effectLst/>
                <a:latin typeface="Arial Black" panose="020B0A04020102020204" pitchFamily="34" charset="0"/>
              </a:rPr>
              <a:t> is that you can use all the core features for free.</a:t>
            </a:r>
            <a:br>
              <a:rPr lang="en-US" sz="1600" dirty="0"/>
            </a:br>
            <a:r>
              <a:rPr lang="en-US" sz="1600" b="0" i="0" dirty="0">
                <a:solidFill>
                  <a:srgbClr val="4A4A4A"/>
                </a:solidFill>
                <a:effectLst/>
                <a:latin typeface="Arial Black" panose="020B0A04020102020204" pitchFamily="34" charset="0"/>
              </a:rPr>
              <a:t>So the affiliate program offers a recurring 30% commission</a:t>
            </a:r>
            <a:br>
              <a:rPr lang="en-US" sz="1600" dirty="0"/>
            </a:br>
            <a:r>
              <a:rPr lang="en-US" sz="1600" b="0" i="0" dirty="0">
                <a:solidFill>
                  <a:srgbClr val="4A4A4A"/>
                </a:solidFill>
                <a:effectLst/>
                <a:latin typeface="Arial Black" panose="020B0A04020102020204" pitchFamily="34" charset="0"/>
              </a:rPr>
              <a:t>on all the paid customers for as long as they’re active.</a:t>
            </a:r>
            <a:endParaRPr sz="1350" dirty="0">
              <a:solidFill>
                <a:schemeClr val="dk1"/>
              </a:solidFill>
            </a:endParaRPr>
          </a:p>
        </p:txBody>
      </p:sp>
      <p:sp>
        <p:nvSpPr>
          <p:cNvPr id="2" name="TextBox 1">
            <a:extLst>
              <a:ext uri="{FF2B5EF4-FFF2-40B4-BE49-F238E27FC236}">
                <a16:creationId xmlns:a16="http://schemas.microsoft.com/office/drawing/2014/main" id="{2B71EDA8-684A-4FC7-85EC-ADEF705AB7AD}"/>
              </a:ext>
            </a:extLst>
          </p:cNvPr>
          <p:cNvSpPr txBox="1"/>
          <p:nvPr/>
        </p:nvSpPr>
        <p:spPr>
          <a:xfrm>
            <a:off x="2051050" y="1086068"/>
            <a:ext cx="3949700" cy="584775"/>
          </a:xfrm>
          <a:prstGeom prst="rect">
            <a:avLst/>
          </a:prstGeom>
          <a:noFill/>
        </p:spPr>
        <p:txBody>
          <a:bodyPr wrap="square" rtlCol="0">
            <a:spAutoFit/>
          </a:bodyPr>
          <a:lstStyle/>
          <a:p>
            <a:pPr algn="l"/>
            <a:r>
              <a:rPr lang="en-US" sz="3200" b="1" i="0" dirty="0">
                <a:solidFill>
                  <a:srgbClr val="4A4A4A"/>
                </a:solidFill>
                <a:effectLst/>
                <a:latin typeface="Arial Black" panose="020B0A04020102020204" pitchFamily="34" charset="0"/>
                <a:hlinkClick r:id="rId3"/>
              </a:rPr>
              <a:t>Moosend.com</a:t>
            </a:r>
            <a:endParaRPr lang="en-US" sz="3200" b="1" i="0" dirty="0">
              <a:solidFill>
                <a:srgbClr val="4A4A4A"/>
              </a:solidFill>
              <a:effectLst/>
              <a:latin typeface="Arial Black" panose="020B0A04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p:nvPr/>
        </p:nvSpPr>
        <p:spPr>
          <a:xfrm>
            <a:off x="158750" y="2085955"/>
            <a:ext cx="7454900" cy="4994188"/>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US" sz="1600" b="1" i="0" dirty="0">
                <a:solidFill>
                  <a:srgbClr val="4A4A4A"/>
                </a:solidFill>
                <a:effectLst/>
                <a:latin typeface="Arial Black" panose="020B0A04020102020204" pitchFamily="34" charset="0"/>
                <a:hlinkClick r:id="rId3"/>
              </a:rPr>
              <a:t>Getresponse.com</a:t>
            </a:r>
            <a:r>
              <a:rPr lang="en-US" sz="1600" b="1" i="0" dirty="0">
                <a:solidFill>
                  <a:srgbClr val="4A4A4A"/>
                </a:solidFill>
                <a:effectLst/>
                <a:latin typeface="Arial Black" panose="020B0A04020102020204" pitchFamily="34" charset="0"/>
              </a:rPr>
              <a:t> is another email marketing tool renowned for its simplified automation.</a:t>
            </a:r>
            <a:br>
              <a:rPr lang="en-US" sz="1600" dirty="0"/>
            </a:br>
            <a:r>
              <a:rPr lang="en-US" sz="1600" b="0" i="0" dirty="0">
                <a:solidFill>
                  <a:srgbClr val="4A4A4A"/>
                </a:solidFill>
                <a:effectLst/>
                <a:latin typeface="Arial Black" panose="020B0A04020102020204" pitchFamily="34" charset="0"/>
              </a:rPr>
              <a:t>Creating a landing page, sales funnel, or newsletter has never been easier than now.</a:t>
            </a:r>
            <a:br>
              <a:rPr lang="en-US" sz="1600" dirty="0"/>
            </a:br>
            <a:r>
              <a:rPr lang="en-US" sz="1600" b="1" i="0" dirty="0">
                <a:solidFill>
                  <a:srgbClr val="4A4A4A"/>
                </a:solidFill>
                <a:effectLst/>
                <a:latin typeface="Arial Black" panose="020B0A04020102020204" pitchFamily="34" charset="0"/>
              </a:rPr>
              <a:t>It’s perfect for bloggers who want to drive traffic and increase subscribers.</a:t>
            </a:r>
            <a:br>
              <a:rPr lang="en-US" sz="1600" dirty="0"/>
            </a:br>
            <a:r>
              <a:rPr lang="en-US" sz="1600" b="0" i="0" dirty="0">
                <a:solidFill>
                  <a:srgbClr val="4A4A4A"/>
                </a:solidFill>
                <a:effectLst/>
                <a:latin typeface="Arial Black" panose="020B0A04020102020204" pitchFamily="34" charset="0"/>
              </a:rPr>
              <a:t>It’s also a powerful email marketing software with</a:t>
            </a:r>
            <a:br>
              <a:rPr lang="en-US" sz="1600" dirty="0"/>
            </a:br>
            <a:r>
              <a:rPr lang="en-US" sz="1600" b="0" i="0" dirty="0">
                <a:solidFill>
                  <a:srgbClr val="4A4A4A"/>
                </a:solidFill>
                <a:effectLst/>
                <a:latin typeface="Arial Black" panose="020B0A04020102020204" pitchFamily="34" charset="0"/>
              </a:rPr>
              <a:t>attractive templates and easy-to-use design tools.</a:t>
            </a:r>
          </a:p>
          <a:p>
            <a:pPr marL="0" lvl="0" indent="0" algn="l" rtl="0">
              <a:lnSpc>
                <a:spcPct val="130000"/>
              </a:lnSpc>
              <a:spcBef>
                <a:spcPts val="2000"/>
              </a:spcBef>
              <a:spcAft>
                <a:spcPts val="0"/>
              </a:spcAft>
              <a:buNone/>
            </a:pPr>
            <a:r>
              <a:rPr lang="en-US" sz="1600" b="0" i="0" dirty="0">
                <a:solidFill>
                  <a:srgbClr val="4A4A4A"/>
                </a:solidFill>
                <a:effectLst/>
                <a:latin typeface="Arial Black" panose="020B0A04020102020204" pitchFamily="34" charset="0"/>
              </a:rPr>
              <a:t>When you join the </a:t>
            </a:r>
            <a:r>
              <a:rPr lang="en-US" sz="1600" b="1" i="0" dirty="0">
                <a:solidFill>
                  <a:srgbClr val="4A4A4A"/>
                </a:solidFill>
                <a:effectLst/>
                <a:latin typeface="Arial Black" panose="020B0A04020102020204" pitchFamily="34" charset="0"/>
                <a:hlinkClick r:id="rId3"/>
              </a:rPr>
              <a:t>Getresponse.com</a:t>
            </a:r>
            <a:r>
              <a:rPr lang="en-US" sz="1600" b="0" i="0" dirty="0">
                <a:solidFill>
                  <a:srgbClr val="4A4A4A"/>
                </a:solidFill>
                <a:effectLst/>
                <a:latin typeface="Arial Black" panose="020B0A04020102020204" pitchFamily="34" charset="0"/>
              </a:rPr>
              <a:t> Affiliate Program and refer a new paying customer,</a:t>
            </a:r>
            <a:br>
              <a:rPr lang="en-US" sz="1600" dirty="0"/>
            </a:br>
            <a:r>
              <a:rPr lang="en-US" sz="1600" b="0" i="0" dirty="0">
                <a:solidFill>
                  <a:srgbClr val="4A4A4A"/>
                </a:solidFill>
                <a:effectLst/>
                <a:latin typeface="Arial Black" panose="020B0A04020102020204" pitchFamily="34" charset="0"/>
              </a:rPr>
              <a:t>so you earn a 33 percent lifetime commission on the plan of their choice.</a:t>
            </a:r>
            <a:br>
              <a:rPr lang="en-US" sz="1600" dirty="0"/>
            </a:br>
            <a:r>
              <a:rPr lang="en-US" sz="1600" b="0" i="0" dirty="0">
                <a:solidFill>
                  <a:srgbClr val="4A4A4A"/>
                </a:solidFill>
                <a:effectLst/>
                <a:latin typeface="Arial Black" panose="020B0A04020102020204" pitchFamily="34" charset="0"/>
              </a:rPr>
              <a:t>But if you’re interested in getting paid for only one time,</a:t>
            </a:r>
            <a:br>
              <a:rPr lang="en-US" sz="1600" dirty="0"/>
            </a:br>
            <a:r>
              <a:rPr lang="en-US" sz="1600" b="0" i="0" dirty="0">
                <a:solidFill>
                  <a:srgbClr val="4A4A4A"/>
                </a:solidFill>
                <a:effectLst/>
                <a:latin typeface="Arial Black" panose="020B0A04020102020204" pitchFamily="34" charset="0"/>
              </a:rPr>
              <a:t>the program pays $100 for every sale referred.</a:t>
            </a:r>
            <a:endParaRPr sz="1350" dirty="0">
              <a:solidFill>
                <a:schemeClr val="dk1"/>
              </a:solidFill>
            </a:endParaRPr>
          </a:p>
        </p:txBody>
      </p:sp>
      <p:sp>
        <p:nvSpPr>
          <p:cNvPr id="2" name="TextBox 1">
            <a:extLst>
              <a:ext uri="{FF2B5EF4-FFF2-40B4-BE49-F238E27FC236}">
                <a16:creationId xmlns:a16="http://schemas.microsoft.com/office/drawing/2014/main" id="{672B275E-EC80-4F0F-88C2-5E3100CE1C2A}"/>
              </a:ext>
            </a:extLst>
          </p:cNvPr>
          <p:cNvSpPr txBox="1"/>
          <p:nvPr/>
        </p:nvSpPr>
        <p:spPr>
          <a:xfrm>
            <a:off x="1695450" y="675680"/>
            <a:ext cx="4381500" cy="584775"/>
          </a:xfrm>
          <a:prstGeom prst="rect">
            <a:avLst/>
          </a:prstGeom>
          <a:noFill/>
        </p:spPr>
        <p:txBody>
          <a:bodyPr wrap="square" rtlCol="0">
            <a:spAutoFit/>
          </a:bodyPr>
          <a:lstStyle/>
          <a:p>
            <a:pPr algn="l"/>
            <a:r>
              <a:rPr lang="en-US" sz="3200" b="1" i="0">
                <a:solidFill>
                  <a:srgbClr val="4A4A4A"/>
                </a:solidFill>
                <a:effectLst/>
                <a:latin typeface="Arial Black" panose="020B0A04020102020204" pitchFamily="34" charset="0"/>
                <a:hlinkClick r:id="rId3"/>
              </a:rPr>
              <a:t>GetResponse.com</a:t>
            </a:r>
            <a:endParaRPr lang="en-US" sz="3200" b="1" i="0">
              <a:solidFill>
                <a:srgbClr val="4A4A4A"/>
              </a:solidFill>
              <a:effectLst/>
              <a:latin typeface="Arial Black" panose="020B0A04020102020204" pitchFamily="34" charset="0"/>
            </a:endParaRPr>
          </a:p>
        </p:txBody>
      </p:sp>
    </p:spTree>
  </p:cSld>
  <p:clrMapOvr>
    <a:masterClrMapping/>
  </p:clrMapOvr>
</p:sld>
</file>

<file path=ppt/theme/theme1.xml><?xml version="1.0" encoding="utf-8"?>
<a:theme xmlns:a="http://schemas.openxmlformats.org/drawingml/2006/main" name="Issuu Document Templat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7782</Words>
  <Application>Microsoft Office PowerPoint</Application>
  <PresentationFormat>Προσαρμογή</PresentationFormat>
  <Paragraphs>553</Paragraphs>
  <Slides>58</Slides>
  <Notes>18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58</vt:i4>
      </vt:variant>
    </vt:vector>
  </HeadingPairs>
  <TitlesOfParts>
    <vt:vector size="62" baseType="lpstr">
      <vt:lpstr>Arial</vt:lpstr>
      <vt:lpstr>Arial Black</vt:lpstr>
      <vt:lpstr>Bahnschrift</vt:lpstr>
      <vt:lpstr>Issuu Document Templates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Zacharoula Perrou</cp:lastModifiedBy>
  <cp:revision>75</cp:revision>
  <dcterms:modified xsi:type="dcterms:W3CDTF">2022-04-21T10:09:18Z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urce">
    <vt:lpwstr>issuu_templates_book_v2</vt:lpwstr>
  </property>
</Properties>
</file>